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5" r:id="rId19"/>
    <p:sldId id="276" r:id="rId20"/>
    <p:sldId id="277" r:id="rId21"/>
    <p:sldId id="278" r:id="rId22"/>
    <p:sldId id="279" r:id="rId23"/>
  </p:sldIdLst>
  <p:sldSz cx="9144000" cy="5143500" type="screen16x9"/>
  <p:notesSz cx="6858000" cy="9144000"/>
  <p:embeddedFontLst>
    <p:embeddedFont>
      <p:font typeface="Bangers" panose="020B0604020202020204" charset="0"/>
      <p:regular r:id="rId25"/>
    </p:embeddedFont>
    <p:embeddedFont>
      <p:font typeface="Calibri" panose="020F0502020204030204" pitchFamily="34" charset="0"/>
      <p:regular r:id="rId26"/>
      <p:bold r:id="rId27"/>
      <p:italic r:id="rId28"/>
      <p:boldItalic r:id="rId29"/>
    </p:embeddedFont>
    <p:embeddedFont>
      <p:font typeface="Roboto" panose="02000000000000000000" pitchFamily="2" charset="0"/>
      <p:regular r:id="rId30"/>
      <p:bold r:id="rId31"/>
      <p:italic r:id="rId32"/>
      <p:boldItalic r:id="rId33"/>
    </p:embeddedFont>
    <p:embeddedFont>
      <p:font typeface="Sniglet"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CE12BF-1AE3-477E-94A4-680EFD3913F0}">
  <a:tblStyle styleId="{10CE12BF-1AE3-477E-94A4-680EFD3913F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2334" y="1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e1de3e5450_0_15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e1de3e5450_0_1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Good morning Friends!</a:t>
            </a:r>
            <a:endParaRPr/>
          </a:p>
          <a:p>
            <a:pPr marL="0" lvl="0" indent="0" algn="l" rtl="0">
              <a:spcBef>
                <a:spcPts val="0"/>
              </a:spcBef>
              <a:spcAft>
                <a:spcPts val="0"/>
              </a:spcAft>
              <a:buNone/>
            </a:pPr>
            <a:r>
              <a:rPr lang="en"/>
              <a:t>Today our team (Daniel,Peter,Supriya and I) will be presenting on the Project 3 - NLP Reddit project</a:t>
            </a:r>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1c5a22b9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1c5a22b9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Daniel - peter give graph code to daniel</a:t>
            </a:r>
            <a:endParaRPr sz="2600">
              <a:solidFill>
                <a:schemeClr val="dk1"/>
              </a:solidFill>
              <a:latin typeface="Bangers"/>
              <a:ea typeface="Bangers"/>
              <a:cs typeface="Bangers"/>
              <a:sym typeface="Bangers"/>
            </a:endParaRPr>
          </a:p>
          <a:p>
            <a:pPr marL="0" lvl="0" indent="0" algn="l" rtl="0">
              <a:spcBef>
                <a:spcPts val="0"/>
              </a:spcBef>
              <a:spcAft>
                <a:spcPts val="0"/>
              </a:spcAft>
              <a:buNone/>
            </a:pPr>
            <a:endParaRPr/>
          </a:p>
          <a:p>
            <a:pPr marL="0" lvl="0" indent="0" algn="l" rtl="0">
              <a:spcBef>
                <a:spcPts val="0"/>
              </a:spcBef>
              <a:spcAft>
                <a:spcPts val="0"/>
              </a:spcAft>
              <a:buNone/>
            </a:pPr>
            <a:r>
              <a:rPr lang="en"/>
              <a:t>Good classification because small number of common words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de06962cd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de06962c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Daniel: Marvel on left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e1c5a22b98_3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1c5a22b98_3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Peter</a:t>
            </a:r>
            <a:endParaRPr/>
          </a:p>
          <a:p>
            <a:pPr marL="0" lvl="0" indent="0" algn="l" rtl="0">
              <a:spcBef>
                <a:spcPts val="0"/>
              </a:spcBef>
              <a:spcAft>
                <a:spcPts val="0"/>
              </a:spcAft>
              <a:buNone/>
            </a:pPr>
            <a:r>
              <a:rPr lang="en"/>
              <a:t>1 ngram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1c5a22b9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1c5a22b9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Peter</a:t>
            </a:r>
            <a:endParaRPr/>
          </a:p>
          <a:p>
            <a:pPr marL="0" lvl="0" indent="0" algn="l" rtl="0">
              <a:spcBef>
                <a:spcPts val="0"/>
              </a:spcBef>
              <a:spcAft>
                <a:spcPts val="0"/>
              </a:spcAft>
              <a:buNone/>
            </a:pPr>
            <a:r>
              <a:rPr lang="en"/>
              <a:t>2,3 ngrams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1c5a22b98_3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1c5a22b98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Peter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1dd0346f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1dd0346f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Peter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0c77c1343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0c77c1343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Multinomial Naives Bayes: https://stackoverflow.com/questions/33830959/multinomial-naive-bayes-parameter-alpha-setting-scikit-learn</a:t>
            </a:r>
            <a:endParaRPr/>
          </a:p>
          <a:p>
            <a:pPr marL="0" lvl="0" indent="0" algn="l" rtl="0">
              <a:spcBef>
                <a:spcPts val="0"/>
              </a:spcBef>
              <a:spcAft>
                <a:spcPts val="0"/>
              </a:spcAft>
              <a:buNone/>
            </a:pPr>
            <a:endParaRPr/>
          </a:p>
          <a:p>
            <a:pPr marL="0" lvl="0" indent="0" algn="l" rtl="0">
              <a:spcBef>
                <a:spcPts val="600"/>
              </a:spcBef>
              <a:spcAft>
                <a:spcPts val="0"/>
              </a:spcAft>
              <a:buClr>
                <a:schemeClr val="dk1"/>
              </a:buClr>
              <a:buSzPts val="1100"/>
              <a:buFont typeface="Arial"/>
              <a:buNone/>
            </a:pPr>
            <a:endParaRPr sz="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b6ed9ed803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b6ed9ed803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change colour for the confusion matrix (weihua)</a:t>
            </a:r>
            <a:endParaRPr/>
          </a:p>
          <a:p>
            <a:pPr marL="0" lvl="0" indent="0" algn="l" rtl="0">
              <a:spcBef>
                <a:spcPts val="0"/>
              </a:spcBef>
              <a:spcAft>
                <a:spcPts val="0"/>
              </a:spcAft>
              <a:buNone/>
            </a:pPr>
            <a:r>
              <a:rPr lang="en"/>
              <a:t>Peter to update with log reg curve and bigger fonts</a:t>
            </a:r>
            <a:endParaRPr/>
          </a:p>
          <a:p>
            <a:pPr marL="0" lvl="0" indent="0" algn="l" rtl="0">
              <a:spcBef>
                <a:spcPts val="0"/>
              </a:spcBef>
              <a:spcAft>
                <a:spcPts val="0"/>
              </a:spcAft>
              <a:buNone/>
            </a:pPr>
            <a:r>
              <a:rPr lang="en"/>
              <a:t>Format slides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e0c77c1343_0_1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e0c77c1343_0_1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Supriya: Increase font size</a:t>
            </a:r>
            <a:endParaRPr/>
          </a:p>
          <a:p>
            <a:pPr marL="0" lvl="0" indent="0" algn="l" rtl="0">
              <a:spcBef>
                <a:spcPts val="0"/>
              </a:spcBef>
              <a:spcAft>
                <a:spcPts val="0"/>
              </a:spcAft>
              <a:buNone/>
            </a:pPr>
            <a:r>
              <a:rPr lang="en"/>
              <a:t>These are the top predictors that help our model predicts - verification that our model is working well.</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e12f794c6a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e12f794c6a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chemeClr val="dk1"/>
                </a:solidFill>
                <a:latin typeface="Sniglet"/>
                <a:ea typeface="Sniglet"/>
                <a:cs typeface="Sniglet"/>
                <a:sym typeface="Sniglet"/>
              </a:rPr>
              <a:t>Need to tally the accuracy score</a:t>
            </a:r>
            <a:endParaRPr sz="1400">
              <a:solidFill>
                <a:schemeClr val="dk1"/>
              </a:solidFill>
              <a:latin typeface="Sniglet"/>
              <a:ea typeface="Sniglet"/>
              <a:cs typeface="Sniglet"/>
              <a:sym typeface="Sniglet"/>
            </a:endParaRPr>
          </a:p>
          <a:p>
            <a:pPr marL="0" lvl="0" indent="0" algn="l" rtl="0">
              <a:lnSpc>
                <a:spcPct val="115000"/>
              </a:lnSpc>
              <a:spcBef>
                <a:spcPts val="0"/>
              </a:spcBef>
              <a:spcAft>
                <a:spcPts val="0"/>
              </a:spcAft>
              <a:buNone/>
            </a:pPr>
            <a:r>
              <a:rPr lang="en" sz="1400">
                <a:solidFill>
                  <a:schemeClr val="dk1"/>
                </a:solidFill>
                <a:latin typeface="Sniglet"/>
                <a:ea typeface="Sniglet"/>
                <a:cs typeface="Sniglet"/>
                <a:sym typeface="Sniglet"/>
              </a:rPr>
              <a:t>Supriya: Change bubble background to white.  </a:t>
            </a:r>
            <a:endParaRPr sz="1400">
              <a:solidFill>
                <a:schemeClr val="dk1"/>
              </a:solidFill>
              <a:latin typeface="Sniglet"/>
              <a:ea typeface="Sniglet"/>
              <a:cs typeface="Sniglet"/>
              <a:sym typeface="Sniglet"/>
            </a:endParaRPr>
          </a:p>
          <a:p>
            <a:pPr marL="457200" lvl="0" indent="-317500" algn="l" rtl="0">
              <a:lnSpc>
                <a:spcPct val="115000"/>
              </a:lnSpc>
              <a:spcBef>
                <a:spcPts val="0"/>
              </a:spcBef>
              <a:spcAft>
                <a:spcPts val="0"/>
              </a:spcAft>
              <a:buClr>
                <a:schemeClr val="dk1"/>
              </a:buClr>
              <a:buSzPts val="1400"/>
              <a:buFont typeface="Sniglet"/>
              <a:buChar char="●"/>
            </a:pPr>
            <a:r>
              <a:rPr lang="en" sz="1400">
                <a:solidFill>
                  <a:schemeClr val="dk1"/>
                </a:solidFill>
                <a:latin typeface="Sniglet"/>
                <a:ea typeface="Sniglet"/>
                <a:cs typeface="Sniglet"/>
                <a:sym typeface="Sniglet"/>
              </a:rPr>
              <a:t>Client should display advertisements promoting their game, by using characters from Marvel and DC to the respective users</a:t>
            </a:r>
            <a:endParaRPr sz="1400">
              <a:solidFill>
                <a:schemeClr val="dk1"/>
              </a:solidFill>
              <a:latin typeface="Sniglet"/>
              <a:ea typeface="Sniglet"/>
              <a:cs typeface="Sniglet"/>
              <a:sym typeface="Sniglet"/>
            </a:endParaRPr>
          </a:p>
          <a:p>
            <a:pPr marL="914400" lvl="0" indent="0" algn="l" rtl="0">
              <a:lnSpc>
                <a:spcPct val="115000"/>
              </a:lnSpc>
              <a:spcBef>
                <a:spcPts val="0"/>
              </a:spcBef>
              <a:spcAft>
                <a:spcPts val="0"/>
              </a:spcAft>
              <a:buNone/>
            </a:pPr>
            <a:endParaRPr sz="1400">
              <a:solidFill>
                <a:schemeClr val="dk1"/>
              </a:solidFill>
              <a:latin typeface="Sniglet"/>
              <a:ea typeface="Sniglet"/>
              <a:cs typeface="Sniglet"/>
              <a:sym typeface="Sniglet"/>
            </a:endParaRPr>
          </a:p>
          <a:p>
            <a:pPr marL="914400" lvl="0" indent="0" algn="l" rtl="0">
              <a:spcBef>
                <a:spcPts val="0"/>
              </a:spcBef>
              <a:spcAft>
                <a:spcPts val="0"/>
              </a:spcAft>
              <a:buNone/>
            </a:pP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e19452dfa7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e19452dfa7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endParaRPr sz="1200">
              <a:solidFill>
                <a:schemeClr val="dk1"/>
              </a:solidFill>
              <a:latin typeface="Sniglet"/>
              <a:ea typeface="Sniglet"/>
              <a:cs typeface="Sniglet"/>
              <a:sym typeface="Sniglet"/>
            </a:endParaRPr>
          </a:p>
          <a:p>
            <a:pPr marL="0" lvl="0" indent="0" algn="l" rtl="0">
              <a:spcBef>
                <a:spcPts val="0"/>
              </a:spcBef>
              <a:spcAft>
                <a:spcPts val="0"/>
              </a:spcAft>
              <a:buNone/>
            </a:pP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1de3e5450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1de3e5450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chemeClr val="dk1"/>
                </a:solidFill>
                <a:latin typeface="Sniglet"/>
                <a:ea typeface="Sniglet"/>
                <a:cs typeface="Sniglet"/>
                <a:sym typeface="Sniglet"/>
              </a:rPr>
              <a:t>Supriya: Complete the slide</a:t>
            </a:r>
            <a:endParaRPr sz="1400">
              <a:solidFill>
                <a:schemeClr val="dk1"/>
              </a:solidFill>
              <a:latin typeface="Sniglet"/>
              <a:ea typeface="Sniglet"/>
              <a:cs typeface="Sniglet"/>
              <a:sym typeface="Sniglet"/>
            </a:endParaRPr>
          </a:p>
          <a:p>
            <a:pPr marL="457200" lvl="0" indent="-317500" algn="l" rtl="0">
              <a:lnSpc>
                <a:spcPct val="115000"/>
              </a:lnSpc>
              <a:spcBef>
                <a:spcPts val="0"/>
              </a:spcBef>
              <a:spcAft>
                <a:spcPts val="0"/>
              </a:spcAft>
              <a:buClr>
                <a:schemeClr val="dk1"/>
              </a:buClr>
              <a:buSzPts val="1400"/>
              <a:buFont typeface="Sniglet"/>
              <a:buChar char="●"/>
            </a:pPr>
            <a:r>
              <a:rPr lang="en" sz="1400">
                <a:solidFill>
                  <a:schemeClr val="dk1"/>
                </a:solidFill>
                <a:latin typeface="Sniglet"/>
                <a:ea typeface="Sniglet"/>
                <a:cs typeface="Sniglet"/>
                <a:sym typeface="Sniglet"/>
              </a:rPr>
              <a:t>Our analysis of most recent posts, shows that following characters are the most talked about, client should incorporate these heroes into their games.</a:t>
            </a:r>
            <a:endParaRPr sz="1400">
              <a:solidFill>
                <a:schemeClr val="dk1"/>
              </a:solidFill>
              <a:latin typeface="Sniglet"/>
              <a:ea typeface="Sniglet"/>
              <a:cs typeface="Sniglet"/>
              <a:sym typeface="Sniglet"/>
            </a:endParaRPr>
          </a:p>
          <a:p>
            <a:pPr marL="0" lvl="0" indent="0" algn="l" rtl="0">
              <a:lnSpc>
                <a:spcPct val="115000"/>
              </a:lnSpc>
              <a:spcBef>
                <a:spcPts val="0"/>
              </a:spcBef>
              <a:spcAft>
                <a:spcPts val="0"/>
              </a:spcAft>
              <a:buClr>
                <a:schemeClr val="dk1"/>
              </a:buClr>
              <a:buSzPts val="1100"/>
              <a:buFont typeface="Arial"/>
              <a:buNone/>
            </a:pPr>
            <a:r>
              <a:rPr lang="en" sz="1400">
                <a:solidFill>
                  <a:schemeClr val="dk1"/>
                </a:solidFill>
                <a:latin typeface="Sniglet"/>
                <a:ea typeface="Sniglet"/>
                <a:cs typeface="Sniglet"/>
                <a:sym typeface="Sniglet"/>
              </a:rPr>
              <a:t>	</a:t>
            </a:r>
            <a:endParaRPr sz="1400">
              <a:solidFill>
                <a:schemeClr val="dk1"/>
              </a:solidFill>
              <a:latin typeface="Sniglet"/>
              <a:ea typeface="Sniglet"/>
              <a:cs typeface="Sniglet"/>
              <a:sym typeface="Sniglet"/>
            </a:endParaRPr>
          </a:p>
          <a:p>
            <a:pPr marL="0" lvl="0" indent="457200" algn="l" rtl="0">
              <a:lnSpc>
                <a:spcPct val="115000"/>
              </a:lnSpc>
              <a:spcBef>
                <a:spcPts val="0"/>
              </a:spcBef>
              <a:spcAft>
                <a:spcPts val="0"/>
              </a:spcAft>
              <a:buClr>
                <a:schemeClr val="dk1"/>
              </a:buClr>
              <a:buSzPts val="1100"/>
              <a:buFont typeface="Arial"/>
              <a:buNone/>
            </a:pPr>
            <a:r>
              <a:rPr lang="en" sz="1400">
                <a:solidFill>
                  <a:schemeClr val="dk1"/>
                </a:solidFill>
                <a:latin typeface="Sniglet"/>
                <a:ea typeface="Sniglet"/>
                <a:cs typeface="Sniglet"/>
                <a:sym typeface="Sniglet"/>
              </a:rPr>
              <a:t>Marvel: Loki, Captain America, Black Widow, Dr Strange Spiderman </a:t>
            </a:r>
            <a:endParaRPr sz="1400">
              <a:solidFill>
                <a:schemeClr val="dk1"/>
              </a:solidFill>
              <a:latin typeface="Sniglet"/>
              <a:ea typeface="Sniglet"/>
              <a:cs typeface="Sniglet"/>
              <a:sym typeface="Sniglet"/>
            </a:endParaRPr>
          </a:p>
          <a:p>
            <a:pPr marL="0" lvl="0" indent="0" algn="l" rtl="0">
              <a:lnSpc>
                <a:spcPct val="115000"/>
              </a:lnSpc>
              <a:spcBef>
                <a:spcPts val="0"/>
              </a:spcBef>
              <a:spcAft>
                <a:spcPts val="0"/>
              </a:spcAft>
              <a:buClr>
                <a:schemeClr val="dk1"/>
              </a:buClr>
              <a:buSzPts val="1100"/>
              <a:buFont typeface="Arial"/>
              <a:buNone/>
            </a:pPr>
            <a:r>
              <a:rPr lang="en" sz="1400">
                <a:solidFill>
                  <a:schemeClr val="dk1"/>
                </a:solidFill>
                <a:latin typeface="Sniglet"/>
                <a:ea typeface="Sniglet"/>
                <a:cs typeface="Sniglet"/>
                <a:sym typeface="Sniglet"/>
              </a:rPr>
              <a:t>	DC: Batman, Superman, Black Adam, Justice League, Wonder Woman</a:t>
            </a:r>
            <a:endParaRPr sz="1400">
              <a:solidFill>
                <a:schemeClr val="dk1"/>
              </a:solidFill>
              <a:latin typeface="Sniglet"/>
              <a:ea typeface="Sniglet"/>
              <a:cs typeface="Sniglet"/>
              <a:sym typeface="Sniglet"/>
            </a:endParaRPr>
          </a:p>
          <a:p>
            <a:pPr marL="0" lvl="0" indent="0" algn="ctr" rtl="0">
              <a:lnSpc>
                <a:spcPct val="115000"/>
              </a:lnSpc>
              <a:spcBef>
                <a:spcPts val="0"/>
              </a:spcBef>
              <a:spcAft>
                <a:spcPts val="0"/>
              </a:spcAft>
              <a:buClr>
                <a:schemeClr val="dk1"/>
              </a:buClr>
              <a:buSzPts val="1100"/>
              <a:buFont typeface="Arial"/>
              <a:buNone/>
            </a:pPr>
            <a:r>
              <a:rPr lang="en" sz="1400">
                <a:solidFill>
                  <a:schemeClr val="dk1"/>
                </a:solidFill>
                <a:latin typeface="Sniglet"/>
                <a:ea typeface="Sniglet"/>
                <a:cs typeface="Sniglet"/>
                <a:sym typeface="Sniglet"/>
              </a:rPr>
              <a:t> </a:t>
            </a:r>
            <a:endParaRPr sz="1400">
              <a:solidFill>
                <a:schemeClr val="dk1"/>
              </a:solidFill>
              <a:latin typeface="Sniglet"/>
              <a:ea typeface="Sniglet"/>
              <a:cs typeface="Sniglet"/>
              <a:sym typeface="Sniglet"/>
            </a:endParaRPr>
          </a:p>
          <a:p>
            <a:pPr marL="914400" lvl="0" indent="0" algn="l" rtl="0">
              <a:spcBef>
                <a:spcPts val="0"/>
              </a:spcBef>
              <a:spcAft>
                <a:spcPts val="0"/>
              </a:spcAft>
              <a:buNone/>
            </a:pP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e19452dfa7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e19452dfa7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steps</a:t>
            </a:r>
            <a:endParaRPr/>
          </a:p>
          <a:p>
            <a:pPr marL="0" lvl="0" indent="0" algn="l" rtl="0">
              <a:spcBef>
                <a:spcPts val="0"/>
              </a:spcBef>
              <a:spcAft>
                <a:spcPts val="0"/>
              </a:spcAft>
              <a:buNone/>
            </a:pPr>
            <a:r>
              <a:rPr lang="en"/>
              <a:t>Recommended to retrain model should there be a need to perform future classifications of subreddit users again to ensure model is up-to-date with latest trend words etc.</a:t>
            </a:r>
            <a:endParaRPr/>
          </a:p>
          <a:p>
            <a:pPr marL="0" lvl="0" indent="0" algn="l" rtl="0">
              <a:spcBef>
                <a:spcPts val="0"/>
              </a:spcBef>
              <a:spcAft>
                <a:spcPts val="0"/>
              </a:spcAft>
              <a:buNone/>
            </a:pPr>
            <a:r>
              <a:rPr lang="en"/>
              <a:t>Sentiment analysis to determine the sentiment of posts which would be able to give us a more accurate idea of the popularity of the various superheroes.</a:t>
            </a:r>
            <a:endParaRPr/>
          </a:p>
          <a:p>
            <a:pPr marL="0" lvl="0" indent="0" algn="l" rtl="0">
              <a:spcBef>
                <a:spcPts val="0"/>
              </a:spcBef>
              <a:spcAft>
                <a:spcPts val="0"/>
              </a:spcAft>
              <a:buNone/>
            </a:pPr>
            <a:r>
              <a:rPr lang="en"/>
              <a:t>Expand into other social media platforms for advertising and for data collection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e229385f9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e229385f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steps</a:t>
            </a:r>
            <a:endParaRPr/>
          </a:p>
          <a:p>
            <a:pPr marL="0" lvl="0" indent="0" algn="l" rtl="0">
              <a:spcBef>
                <a:spcPts val="0"/>
              </a:spcBef>
              <a:spcAft>
                <a:spcPts val="0"/>
              </a:spcAft>
              <a:buNone/>
            </a:pPr>
            <a:r>
              <a:rPr lang="en"/>
              <a:t>Recommended to retrain model should there be a need to perform future classifications of subreddit users again to ensure model is up-to-date with latest trend words etc.</a:t>
            </a:r>
            <a:endParaRPr/>
          </a:p>
          <a:p>
            <a:pPr marL="0" lvl="0" indent="0" algn="l" rtl="0">
              <a:spcBef>
                <a:spcPts val="0"/>
              </a:spcBef>
              <a:spcAft>
                <a:spcPts val="0"/>
              </a:spcAft>
              <a:buNone/>
            </a:pPr>
            <a:r>
              <a:rPr lang="en"/>
              <a:t>Sentiment analysis to determine the sentiment of posts which would be able to give us a more accurate idea of the popularity of the various superheroes.</a:t>
            </a:r>
            <a:endParaRPr/>
          </a:p>
          <a:p>
            <a:pPr marL="0" lvl="0" indent="0" algn="l" rtl="0">
              <a:spcBef>
                <a:spcPts val="0"/>
              </a:spcBef>
              <a:spcAft>
                <a:spcPts val="0"/>
              </a:spcAft>
              <a:buNone/>
            </a:pPr>
            <a:r>
              <a:rPr lang="en"/>
              <a:t>Expand into other social media platforms for advertising and for data collection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e0befee34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e0befee34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0c77c1343_0_1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0c77c1343_0_1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0c77c1343_0_1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e0c77c1343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collection mention here</a:t>
            </a:r>
            <a:endParaRPr/>
          </a:p>
          <a:p>
            <a:pPr marL="0" lvl="0" indent="0" algn="l" rtl="0">
              <a:spcBef>
                <a:spcPts val="0"/>
              </a:spcBef>
              <a:spcAft>
                <a:spcPts val="0"/>
              </a:spcAft>
              <a:buNone/>
            </a:pPr>
            <a:endParaRPr/>
          </a:p>
          <a:p>
            <a:pPr marL="0" lvl="0" indent="0" algn="l" rtl="0">
              <a:spcBef>
                <a:spcPts val="0"/>
              </a:spcBef>
              <a:spcAft>
                <a:spcPts val="0"/>
              </a:spcAft>
              <a:buNone/>
            </a:pPr>
            <a:r>
              <a:rPr lang="en"/>
              <a:t>2-6 - #1</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e19452dfa7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e19452dfa7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Pre-processing and EDA tgt</a:t>
            </a:r>
            <a:endParaRPr/>
          </a:p>
          <a:p>
            <a:pPr marL="0" lvl="0" indent="0" algn="l" rtl="0">
              <a:spcBef>
                <a:spcPts val="0"/>
              </a:spcBef>
              <a:spcAft>
                <a:spcPts val="0"/>
              </a:spcAft>
              <a:buNone/>
            </a:pPr>
            <a:r>
              <a:rPr lang="en"/>
              <a:t>Representation -&gt; Vectorizer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e0befee340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e0befee34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change to horizontal bar (weihua)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1c5a22fd0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1c5a22fd0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Supriya</a:t>
            </a:r>
            <a:endParaRPr/>
          </a:p>
          <a:p>
            <a:pPr marL="0" lvl="0" indent="0" algn="l" rtl="0">
              <a:spcBef>
                <a:spcPts val="0"/>
              </a:spcBef>
              <a:spcAft>
                <a:spcPts val="0"/>
              </a:spcAft>
              <a:buNone/>
            </a:pPr>
            <a:r>
              <a:rPr lang="en"/>
              <a:t>Distribution of the word counts - make labels bigger, columns wider,  change colours</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1c5a22b9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1c5a22b9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EDA - missing portion of selftexts -&gt; why we combined title + text</a:t>
            </a:r>
            <a:endParaRPr/>
          </a:p>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descr="comic-04.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1" name="Google Shape;11;p2"/>
          <p:cNvSpPr/>
          <p:nvPr/>
        </p:nvSpPr>
        <p:spPr>
          <a:xfrm>
            <a:off x="1315275" y="9212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001936">
              <a:alpha val="21920"/>
            </a:srgbClr>
          </a:solidFill>
          <a:ln>
            <a:noFill/>
          </a:ln>
        </p:spPr>
      </p:sp>
      <p:sp>
        <p:nvSpPr>
          <p:cNvPr id="12" name="Google Shape;12;p2"/>
          <p:cNvSpPr/>
          <p:nvPr/>
        </p:nvSpPr>
        <p:spPr>
          <a:xfrm>
            <a:off x="1010475" y="616425"/>
            <a:ext cx="6411650" cy="3910600"/>
          </a:xfrm>
          <a:custGeom>
            <a:avLst/>
            <a:gdLst/>
            <a:ahLst/>
            <a:cxnLst/>
            <a:rect l="l" t="t" r="r" b="b"/>
            <a:pathLst>
              <a:path w="256466" h="156424" extrusionOk="0">
                <a:moveTo>
                  <a:pt x="39612" y="0"/>
                </a:moveTo>
                <a:lnTo>
                  <a:pt x="39612" y="26023"/>
                </a:lnTo>
                <a:lnTo>
                  <a:pt x="0" y="23918"/>
                </a:lnTo>
                <a:lnTo>
                  <a:pt x="40190" y="61876"/>
                </a:lnTo>
                <a:lnTo>
                  <a:pt x="40190" y="156424"/>
                </a:lnTo>
                <a:lnTo>
                  <a:pt x="256466" y="139076"/>
                </a:lnTo>
                <a:lnTo>
                  <a:pt x="248659" y="19951"/>
                </a:lnTo>
                <a:close/>
              </a:path>
            </a:pathLst>
          </a:custGeom>
          <a:solidFill>
            <a:srgbClr val="FFFFFF"/>
          </a:solidFill>
          <a:ln w="76200" cap="flat" cmpd="sng">
            <a:solidFill>
              <a:srgbClr val="000000"/>
            </a:solidFill>
            <a:prstDash val="solid"/>
            <a:miter lim="8000"/>
            <a:headEnd type="none" w="med" len="med"/>
            <a:tailEnd type="none" w="med" len="med"/>
          </a:ln>
        </p:spPr>
      </p:sp>
      <p:sp>
        <p:nvSpPr>
          <p:cNvPr id="13" name="Google Shape;13;p2"/>
          <p:cNvSpPr txBox="1">
            <a:spLocks noGrp="1"/>
          </p:cNvSpPr>
          <p:nvPr>
            <p:ph type="ctrTitle"/>
          </p:nvPr>
        </p:nvSpPr>
        <p:spPr>
          <a:xfrm>
            <a:off x="2572125" y="2068625"/>
            <a:ext cx="4271700" cy="1159800"/>
          </a:xfrm>
          <a:prstGeom prst="rect">
            <a:avLst/>
          </a:prstGeom>
        </p:spPr>
        <p:txBody>
          <a:bodyPr spcFirstLastPara="1" wrap="square" lIns="91425" tIns="91425" rIns="91425" bIns="91425" anchor="ctr" anchorCtr="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_2">
  <p:cSld name="TITLE_2">
    <p:spTree>
      <p:nvGrpSpPr>
        <p:cNvPr id="1" name="Shape 66"/>
        <p:cNvGrpSpPr/>
        <p:nvPr/>
      </p:nvGrpSpPr>
      <p:grpSpPr>
        <a:xfrm>
          <a:off x="0" y="0"/>
          <a:ext cx="0" cy="0"/>
          <a:chOff x="0" y="0"/>
          <a:chExt cx="0" cy="0"/>
        </a:xfrm>
      </p:grpSpPr>
      <p:sp>
        <p:nvSpPr>
          <p:cNvPr id="67" name="Google Shape;67;p11"/>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11"/>
          <p:cNvGrpSpPr/>
          <p:nvPr/>
        </p:nvGrpSpPr>
        <p:grpSpPr>
          <a:xfrm>
            <a:off x="830392" y="1191256"/>
            <a:ext cx="745763" cy="45826"/>
            <a:chOff x="4580561" y="2589004"/>
            <a:chExt cx="1064464" cy="25200"/>
          </a:xfrm>
        </p:grpSpPr>
        <p:sp>
          <p:nvSpPr>
            <p:cNvPr id="69" name="Google Shape;69;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11"/>
          <p:cNvSpPr txBox="1">
            <a:spLocks noGrp="1"/>
          </p:cNvSpPr>
          <p:nvPr>
            <p:ph type="ctrTitle"/>
          </p:nvPr>
        </p:nvSpPr>
        <p:spPr>
          <a:xfrm>
            <a:off x="729450" y="1322450"/>
            <a:ext cx="7688100" cy="16647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a:endParaRPr/>
          </a:p>
        </p:txBody>
      </p:sp>
      <p:sp>
        <p:nvSpPr>
          <p:cNvPr id="72" name="Google Shape;72;p11"/>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60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73" name="Google Shape;73;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pic>
        <p:nvPicPr>
          <p:cNvPr id="15" name="Google Shape;15;p3" descr="comic-04.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16" name="Google Shape;16;p3"/>
          <p:cNvSpPr/>
          <p:nvPr/>
        </p:nvSpPr>
        <p:spPr>
          <a:xfrm rot="169468" flipH="1">
            <a:off x="3608972" y="646196"/>
            <a:ext cx="5247975" cy="3809532"/>
          </a:xfrm>
          <a:prstGeom prst="wedgeEllipseCallout">
            <a:avLst>
              <a:gd name="adj1" fmla="val -42509"/>
              <a:gd name="adj2" fmla="val 62980"/>
            </a:avLst>
          </a:prstGeom>
          <a:solidFill>
            <a:srgbClr val="001936">
              <a:alpha val="2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69468" flipH="1">
            <a:off x="3380372" y="417596"/>
            <a:ext cx="5247975" cy="3809532"/>
          </a:xfrm>
          <a:prstGeom prst="wedgeEllipseCallout">
            <a:avLst>
              <a:gd name="adj1" fmla="val -42509"/>
              <a:gd name="adj2" fmla="val 62980"/>
            </a:avLst>
          </a:prstGeom>
          <a:solidFill>
            <a:srgbClr val="FFFFFF"/>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txBox="1">
            <a:spLocks noGrp="1"/>
          </p:cNvSpPr>
          <p:nvPr>
            <p:ph type="ctrTitle"/>
          </p:nvPr>
        </p:nvSpPr>
        <p:spPr>
          <a:xfrm>
            <a:off x="4101125" y="1659550"/>
            <a:ext cx="3767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4101125" y="2687651"/>
            <a:ext cx="3767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800"/>
              <a:buNone/>
              <a:defRPr sz="1800">
                <a:solidFill>
                  <a:srgbClr val="000000"/>
                </a:solidFill>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a:solidFill>
                  <a:srgbClr val="000000"/>
                </a:solidFill>
              </a:defRPr>
            </a:lvl4pPr>
            <a:lvl5pPr lvl="4" algn="ctr" rtl="0">
              <a:spcBef>
                <a:spcPts val="0"/>
              </a:spcBef>
              <a:spcAft>
                <a:spcPts val="0"/>
              </a:spcAft>
              <a:buClr>
                <a:srgbClr val="000000"/>
              </a:buClr>
              <a:buSzPts val="1800"/>
              <a:buNone/>
              <a:defRPr>
                <a:solidFill>
                  <a:srgbClr val="000000"/>
                </a:solidFill>
              </a:defRPr>
            </a:lvl5pPr>
            <a:lvl6pPr lvl="5" algn="ctr" rtl="0">
              <a:spcBef>
                <a:spcPts val="0"/>
              </a:spcBef>
              <a:spcAft>
                <a:spcPts val="0"/>
              </a:spcAft>
              <a:buClr>
                <a:srgbClr val="000000"/>
              </a:buClr>
              <a:buSzPts val="1800"/>
              <a:buNone/>
              <a:defRPr>
                <a:solidFill>
                  <a:srgbClr val="000000"/>
                </a:solidFill>
              </a:defRPr>
            </a:lvl6pPr>
            <a:lvl7pPr lvl="6" algn="ctr" rtl="0">
              <a:spcBef>
                <a:spcPts val="0"/>
              </a:spcBef>
              <a:spcAft>
                <a:spcPts val="0"/>
              </a:spcAft>
              <a:buClr>
                <a:srgbClr val="000000"/>
              </a:buClr>
              <a:buSzPts val="1800"/>
              <a:buNone/>
              <a:defRPr>
                <a:solidFill>
                  <a:srgbClr val="000000"/>
                </a:solidFill>
              </a:defRPr>
            </a:lvl7pPr>
            <a:lvl8pPr lvl="7" algn="ctr" rtl="0">
              <a:spcBef>
                <a:spcPts val="0"/>
              </a:spcBef>
              <a:spcAft>
                <a:spcPts val="0"/>
              </a:spcAft>
              <a:buClr>
                <a:srgbClr val="000000"/>
              </a:buClr>
              <a:buSzPts val="1800"/>
              <a:buNone/>
              <a:defRPr>
                <a:solidFill>
                  <a:srgbClr val="000000"/>
                </a:solidFill>
              </a:defRPr>
            </a:lvl8pPr>
            <a:lvl9pPr lvl="8" algn="ctr" rtl="0">
              <a:spcBef>
                <a:spcPts val="0"/>
              </a:spcBef>
              <a:spcAft>
                <a:spcPts val="0"/>
              </a:spcAft>
              <a:buClr>
                <a:srgbClr val="000000"/>
              </a:buClr>
              <a:buSzPts val="1800"/>
              <a:buNone/>
              <a:defRPr>
                <a:solidFill>
                  <a:srgbClr val="000000"/>
                </a:solidFill>
              </a:defRPr>
            </a:lvl9pPr>
          </a:lstStyle>
          <a:p>
            <a:endParaRPr/>
          </a:p>
        </p:txBody>
      </p:sp>
      <p:sp>
        <p:nvSpPr>
          <p:cNvPr id="20" name="Google Shape;20;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
        <p:cNvGrpSpPr/>
        <p:nvPr/>
      </p:nvGrpSpPr>
      <p:grpSpPr>
        <a:xfrm>
          <a:off x="0" y="0"/>
          <a:ext cx="0" cy="0"/>
          <a:chOff x="0" y="0"/>
          <a:chExt cx="0" cy="0"/>
        </a:xfrm>
      </p:grpSpPr>
      <p:pic>
        <p:nvPicPr>
          <p:cNvPr id="22" name="Google Shape;22;p4" descr="comic-02.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3" name="Google Shape;23;p4"/>
          <p:cNvSpPr/>
          <p:nvPr/>
        </p:nvSpPr>
        <p:spPr>
          <a:xfrm>
            <a:off x="1992350" y="37775"/>
            <a:ext cx="5616577" cy="5220440"/>
          </a:xfrm>
          <a:custGeom>
            <a:avLst/>
            <a:gdLst/>
            <a:ahLst/>
            <a:cxnLst/>
            <a:rect l="l" t="t" r="r" b="b"/>
            <a:pathLst>
              <a:path w="114788" h="106692" extrusionOk="0">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001936">
              <a:alpha val="21920"/>
            </a:srgbClr>
          </a:solidFill>
          <a:ln>
            <a:noFill/>
          </a:ln>
        </p:spPr>
      </p:sp>
      <p:sp>
        <p:nvSpPr>
          <p:cNvPr id="24" name="Google Shape;24;p4"/>
          <p:cNvSpPr/>
          <p:nvPr/>
        </p:nvSpPr>
        <p:spPr>
          <a:xfrm>
            <a:off x="1763750" y="-114625"/>
            <a:ext cx="5616577" cy="5220440"/>
          </a:xfrm>
          <a:custGeom>
            <a:avLst/>
            <a:gdLst/>
            <a:ahLst/>
            <a:cxnLst/>
            <a:rect l="l" t="t" r="r" b="b"/>
            <a:pathLst>
              <a:path w="114788" h="106692" extrusionOk="0">
                <a:moveTo>
                  <a:pt x="40479" y="15324"/>
                </a:moveTo>
                <a:lnTo>
                  <a:pt x="41346" y="3758"/>
                </a:lnTo>
                <a:lnTo>
                  <a:pt x="52623" y="13878"/>
                </a:lnTo>
                <a:lnTo>
                  <a:pt x="56382" y="0"/>
                </a:lnTo>
                <a:lnTo>
                  <a:pt x="63610" y="14746"/>
                </a:lnTo>
                <a:lnTo>
                  <a:pt x="70549" y="2024"/>
                </a:lnTo>
                <a:lnTo>
                  <a:pt x="75754" y="17926"/>
                </a:lnTo>
                <a:lnTo>
                  <a:pt x="85006" y="6939"/>
                </a:lnTo>
                <a:lnTo>
                  <a:pt x="85006" y="23131"/>
                </a:lnTo>
                <a:lnTo>
                  <a:pt x="100620" y="13589"/>
                </a:lnTo>
                <a:lnTo>
                  <a:pt x="96861" y="31516"/>
                </a:lnTo>
                <a:lnTo>
                  <a:pt x="111896" y="26889"/>
                </a:lnTo>
                <a:lnTo>
                  <a:pt x="100909" y="41057"/>
                </a:lnTo>
                <a:lnTo>
                  <a:pt x="114209" y="42214"/>
                </a:lnTo>
                <a:lnTo>
                  <a:pt x="104379" y="53201"/>
                </a:lnTo>
                <a:lnTo>
                  <a:pt x="114788" y="59851"/>
                </a:lnTo>
                <a:lnTo>
                  <a:pt x="101198" y="64188"/>
                </a:lnTo>
                <a:lnTo>
                  <a:pt x="105246" y="74886"/>
                </a:lnTo>
                <a:lnTo>
                  <a:pt x="93102" y="73730"/>
                </a:lnTo>
                <a:lnTo>
                  <a:pt x="97150" y="85006"/>
                </a:lnTo>
                <a:lnTo>
                  <a:pt x="88187" y="81537"/>
                </a:lnTo>
                <a:lnTo>
                  <a:pt x="87319" y="95994"/>
                </a:lnTo>
                <a:lnTo>
                  <a:pt x="76043" y="91078"/>
                </a:lnTo>
                <a:lnTo>
                  <a:pt x="71417" y="101776"/>
                </a:lnTo>
                <a:lnTo>
                  <a:pt x="64478" y="93970"/>
                </a:lnTo>
                <a:lnTo>
                  <a:pt x="58984" y="106692"/>
                </a:lnTo>
                <a:lnTo>
                  <a:pt x="52334" y="88187"/>
                </a:lnTo>
                <a:lnTo>
                  <a:pt x="45105" y="100620"/>
                </a:lnTo>
                <a:lnTo>
                  <a:pt x="41636" y="86741"/>
                </a:lnTo>
                <a:lnTo>
                  <a:pt x="29492" y="102355"/>
                </a:lnTo>
                <a:lnTo>
                  <a:pt x="29781" y="83271"/>
                </a:lnTo>
                <a:lnTo>
                  <a:pt x="20239" y="87319"/>
                </a:lnTo>
                <a:lnTo>
                  <a:pt x="21107" y="76332"/>
                </a:lnTo>
                <a:lnTo>
                  <a:pt x="4915" y="79224"/>
                </a:lnTo>
                <a:lnTo>
                  <a:pt x="16191" y="66212"/>
                </a:lnTo>
                <a:lnTo>
                  <a:pt x="7806" y="62164"/>
                </a:lnTo>
                <a:lnTo>
                  <a:pt x="14167" y="56960"/>
                </a:lnTo>
                <a:lnTo>
                  <a:pt x="0" y="47997"/>
                </a:lnTo>
                <a:lnTo>
                  <a:pt x="18215" y="43081"/>
                </a:lnTo>
                <a:lnTo>
                  <a:pt x="9252" y="31516"/>
                </a:lnTo>
                <a:lnTo>
                  <a:pt x="26022" y="33540"/>
                </a:lnTo>
                <a:lnTo>
                  <a:pt x="16191" y="18504"/>
                </a:lnTo>
                <a:lnTo>
                  <a:pt x="31516" y="23420"/>
                </a:lnTo>
                <a:lnTo>
                  <a:pt x="32094" y="11854"/>
                </a:lnTo>
                <a:close/>
              </a:path>
            </a:pathLst>
          </a:custGeom>
          <a:solidFill>
            <a:srgbClr val="FFFFFF"/>
          </a:solidFill>
          <a:ln w="76200" cap="flat" cmpd="sng">
            <a:solidFill>
              <a:srgbClr val="000000"/>
            </a:solidFill>
            <a:prstDash val="solid"/>
            <a:miter lim="8000"/>
            <a:headEnd type="none" w="med" len="med"/>
            <a:tailEnd type="none" w="med" len="med"/>
          </a:ln>
        </p:spPr>
      </p:sp>
      <p:sp>
        <p:nvSpPr>
          <p:cNvPr id="25" name="Google Shape;25;p4"/>
          <p:cNvSpPr txBox="1">
            <a:spLocks noGrp="1"/>
          </p:cNvSpPr>
          <p:nvPr>
            <p:ph type="body" idx="1"/>
          </p:nvPr>
        </p:nvSpPr>
        <p:spPr>
          <a:xfrm>
            <a:off x="2905800" y="2161800"/>
            <a:ext cx="3332400" cy="819900"/>
          </a:xfrm>
          <a:prstGeom prst="rect">
            <a:avLst/>
          </a:prstGeom>
        </p:spPr>
        <p:txBody>
          <a:bodyPr spcFirstLastPara="1" wrap="square" lIns="91425" tIns="91425" rIns="91425" bIns="91425" anchor="ctr" anchorCtr="0">
            <a:noAutofit/>
          </a:bodyPr>
          <a:lstStyle>
            <a:lvl1pPr marL="457200" lvl="0" indent="-381000" algn="ctr" rtl="0">
              <a:spcBef>
                <a:spcPts val="600"/>
              </a:spcBef>
              <a:spcAft>
                <a:spcPts val="0"/>
              </a:spcAft>
              <a:buClr>
                <a:srgbClr val="000000"/>
              </a:buClr>
              <a:buSzPts val="2400"/>
              <a:buFont typeface="Bangers"/>
              <a:buChar char="×"/>
              <a:defRPr sz="2400">
                <a:solidFill>
                  <a:srgbClr val="000000"/>
                </a:solidFill>
                <a:latin typeface="Bangers"/>
                <a:ea typeface="Bangers"/>
                <a:cs typeface="Bangers"/>
                <a:sym typeface="Bangers"/>
              </a:defRPr>
            </a:lvl1pPr>
            <a:lvl2pPr marL="914400" lvl="1" indent="-381000" algn="ctr" rtl="0">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2pPr>
            <a:lvl3pPr marL="1371600" lvl="2" indent="-381000" algn="ctr" rtl="0">
              <a:spcBef>
                <a:spcPts val="0"/>
              </a:spcBef>
              <a:spcAft>
                <a:spcPts val="0"/>
              </a:spcAft>
              <a:buClr>
                <a:srgbClr val="000000"/>
              </a:buClr>
              <a:buSzPts val="2400"/>
              <a:buFont typeface="Bangers"/>
              <a:buChar char="×"/>
              <a:defRPr>
                <a:solidFill>
                  <a:srgbClr val="000000"/>
                </a:solidFill>
                <a:latin typeface="Bangers"/>
                <a:ea typeface="Bangers"/>
                <a:cs typeface="Bangers"/>
                <a:sym typeface="Bangers"/>
              </a:defRPr>
            </a:lvl3pPr>
            <a:lvl4pPr marL="1828800" lvl="3"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4pPr>
            <a:lvl5pPr marL="2286000" lvl="4"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5pPr>
            <a:lvl6pPr marL="2743200" lvl="5"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6pPr>
            <a:lvl7pPr marL="3200400" lvl="6"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7pPr>
            <a:lvl8pPr marL="3657600" lvl="7"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8pPr>
            <a:lvl9pPr marL="4114800" lvl="8" indent="-381000" algn="ctr" rtl="0">
              <a:spcBef>
                <a:spcPts val="0"/>
              </a:spcBef>
              <a:spcAft>
                <a:spcPts val="0"/>
              </a:spcAft>
              <a:buClr>
                <a:srgbClr val="000000"/>
              </a:buClr>
              <a:buSzPts val="2400"/>
              <a:buFont typeface="Bangers"/>
              <a:buChar char="×"/>
              <a:defRPr sz="2400">
                <a:solidFill>
                  <a:srgbClr val="000000"/>
                </a:solidFill>
                <a:latin typeface="Bangers"/>
                <a:ea typeface="Bangers"/>
                <a:cs typeface="Bangers"/>
                <a:sym typeface="Bangers"/>
              </a:defRPr>
            </a:lvl9pPr>
          </a:lstStyle>
          <a:p>
            <a:endParaRPr/>
          </a:p>
        </p:txBody>
      </p:sp>
      <p:sp>
        <p:nvSpPr>
          <p:cNvPr id="26" name="Google Shape;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atin typeface="Bangers"/>
                <a:ea typeface="Bangers"/>
                <a:cs typeface="Bangers"/>
                <a:sym typeface="Bangers"/>
              </a:defRPr>
            </a:lvl1pPr>
            <a:lvl2pPr lvl="1" rtl="0">
              <a:buNone/>
              <a:defRPr>
                <a:latin typeface="Bangers"/>
                <a:ea typeface="Bangers"/>
                <a:cs typeface="Bangers"/>
                <a:sym typeface="Bangers"/>
              </a:defRPr>
            </a:lvl2pPr>
            <a:lvl3pPr lvl="2" rtl="0">
              <a:buNone/>
              <a:defRPr>
                <a:latin typeface="Bangers"/>
                <a:ea typeface="Bangers"/>
                <a:cs typeface="Bangers"/>
                <a:sym typeface="Bangers"/>
              </a:defRPr>
            </a:lvl3pPr>
            <a:lvl4pPr lvl="3" rtl="0">
              <a:buNone/>
              <a:defRPr>
                <a:latin typeface="Bangers"/>
                <a:ea typeface="Bangers"/>
                <a:cs typeface="Bangers"/>
                <a:sym typeface="Bangers"/>
              </a:defRPr>
            </a:lvl4pPr>
            <a:lvl5pPr lvl="4" rtl="0">
              <a:buNone/>
              <a:defRPr>
                <a:latin typeface="Bangers"/>
                <a:ea typeface="Bangers"/>
                <a:cs typeface="Bangers"/>
                <a:sym typeface="Bangers"/>
              </a:defRPr>
            </a:lvl5pPr>
            <a:lvl6pPr lvl="5" rtl="0">
              <a:buNone/>
              <a:defRPr>
                <a:latin typeface="Bangers"/>
                <a:ea typeface="Bangers"/>
                <a:cs typeface="Bangers"/>
                <a:sym typeface="Bangers"/>
              </a:defRPr>
            </a:lvl6pPr>
            <a:lvl7pPr lvl="6" rtl="0">
              <a:buNone/>
              <a:defRPr>
                <a:latin typeface="Bangers"/>
                <a:ea typeface="Bangers"/>
                <a:cs typeface="Bangers"/>
                <a:sym typeface="Bangers"/>
              </a:defRPr>
            </a:lvl7pPr>
            <a:lvl8pPr lvl="7" rtl="0">
              <a:buNone/>
              <a:defRPr>
                <a:latin typeface="Bangers"/>
                <a:ea typeface="Bangers"/>
                <a:cs typeface="Bangers"/>
                <a:sym typeface="Bangers"/>
              </a:defRPr>
            </a:lvl8pPr>
            <a:lvl9pPr lvl="8" rtl="0">
              <a:buNone/>
              <a:defRPr>
                <a:latin typeface="Bangers"/>
                <a:ea typeface="Bangers"/>
                <a:cs typeface="Bangers"/>
                <a:sym typeface="Banger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pic>
        <p:nvPicPr>
          <p:cNvPr id="28" name="Google Shape;28;p5" descr="comic-01.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29" name="Google Shape;29;p5"/>
          <p:cNvSpPr/>
          <p:nvPr/>
        </p:nvSpPr>
        <p:spPr>
          <a:xfrm>
            <a:off x="734600" y="7635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30" name="Google Shape;30;p5"/>
          <p:cNvSpPr/>
          <p:nvPr/>
        </p:nvSpPr>
        <p:spPr>
          <a:xfrm>
            <a:off x="506000" y="5349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31" name="Google Shape;31;p5"/>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5"/>
          <p:cNvSpPr txBox="1">
            <a:spLocks noGrp="1"/>
          </p:cNvSpPr>
          <p:nvPr>
            <p:ph type="body" idx="1"/>
          </p:nvPr>
        </p:nvSpPr>
        <p:spPr>
          <a:xfrm>
            <a:off x="1052050" y="1545942"/>
            <a:ext cx="7710900" cy="33036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3" name="Google Shape;33;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4"/>
        <p:cNvGrpSpPr/>
        <p:nvPr/>
      </p:nvGrpSpPr>
      <p:grpSpPr>
        <a:xfrm>
          <a:off x="0" y="0"/>
          <a:ext cx="0" cy="0"/>
          <a:chOff x="0" y="0"/>
          <a:chExt cx="0" cy="0"/>
        </a:xfrm>
      </p:grpSpPr>
      <p:pic>
        <p:nvPicPr>
          <p:cNvPr id="35" name="Google Shape;35;p6" descr="comic-01.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36" name="Google Shape;36;p6"/>
          <p:cNvSpPr/>
          <p:nvPr/>
        </p:nvSpPr>
        <p:spPr>
          <a:xfrm>
            <a:off x="734600" y="7635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37" name="Google Shape;37;p6"/>
          <p:cNvSpPr/>
          <p:nvPr/>
        </p:nvSpPr>
        <p:spPr>
          <a:xfrm>
            <a:off x="506000" y="5349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38" name="Google Shape;38;p6"/>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9" name="Google Shape;39;p6"/>
          <p:cNvSpPr txBox="1">
            <a:spLocks noGrp="1"/>
          </p:cNvSpPr>
          <p:nvPr>
            <p:ph type="body" idx="1"/>
          </p:nvPr>
        </p:nvSpPr>
        <p:spPr>
          <a:xfrm>
            <a:off x="1073625" y="1550125"/>
            <a:ext cx="3396300" cy="2666100"/>
          </a:xfrm>
          <a:prstGeom prst="rect">
            <a:avLst/>
          </a:prstGeom>
        </p:spPr>
        <p:txBody>
          <a:bodyPr spcFirstLastPara="1" wrap="square" lIns="91425" tIns="91425" rIns="91425" bIns="91425"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40" name="Google Shape;40;p6"/>
          <p:cNvSpPr txBox="1">
            <a:spLocks noGrp="1"/>
          </p:cNvSpPr>
          <p:nvPr>
            <p:ph type="body" idx="2"/>
          </p:nvPr>
        </p:nvSpPr>
        <p:spPr>
          <a:xfrm>
            <a:off x="4674251" y="1550125"/>
            <a:ext cx="3396300" cy="2666100"/>
          </a:xfrm>
          <a:prstGeom prst="rect">
            <a:avLst/>
          </a:prstGeom>
        </p:spPr>
        <p:txBody>
          <a:bodyPr spcFirstLastPara="1" wrap="square" lIns="91425" tIns="91425" rIns="91425" bIns="91425" anchor="t" anchorCtr="0">
            <a:noAutofit/>
          </a:bodyPr>
          <a:lstStyle>
            <a:lvl1pPr marL="457200" lvl="0" indent="-368300" rtl="0">
              <a:spcBef>
                <a:spcPts val="600"/>
              </a:spcBef>
              <a:spcAft>
                <a:spcPts val="0"/>
              </a:spcAft>
              <a:buSzPts val="2200"/>
              <a:buChar char="×"/>
              <a:defRPr sz="2200"/>
            </a:lvl1pPr>
            <a:lvl2pPr marL="914400" lvl="1" indent="-368300" rtl="0">
              <a:spcBef>
                <a:spcPts val="0"/>
              </a:spcBef>
              <a:spcAft>
                <a:spcPts val="0"/>
              </a:spcAft>
              <a:buSzPts val="2200"/>
              <a:buChar char="×"/>
              <a:defRPr sz="2200"/>
            </a:lvl2pPr>
            <a:lvl3pPr marL="1371600" lvl="2" indent="-368300" rtl="0">
              <a:spcBef>
                <a:spcPts val="0"/>
              </a:spcBef>
              <a:spcAft>
                <a:spcPts val="0"/>
              </a:spcAft>
              <a:buSzPts val="2200"/>
              <a:buChar char="×"/>
              <a:defRPr sz="2200"/>
            </a:lvl3pPr>
            <a:lvl4pPr marL="1828800" lvl="3" indent="-368300" rtl="0">
              <a:spcBef>
                <a:spcPts val="0"/>
              </a:spcBef>
              <a:spcAft>
                <a:spcPts val="0"/>
              </a:spcAft>
              <a:buSzPts val="2200"/>
              <a:buChar char="×"/>
              <a:defRPr sz="2200"/>
            </a:lvl4pPr>
            <a:lvl5pPr marL="2286000" lvl="4" indent="-368300" rtl="0">
              <a:spcBef>
                <a:spcPts val="0"/>
              </a:spcBef>
              <a:spcAft>
                <a:spcPts val="0"/>
              </a:spcAft>
              <a:buSzPts val="2200"/>
              <a:buChar char="×"/>
              <a:defRPr sz="2200"/>
            </a:lvl5pPr>
            <a:lvl6pPr marL="2743200" lvl="5" indent="-368300" rtl="0">
              <a:spcBef>
                <a:spcPts val="0"/>
              </a:spcBef>
              <a:spcAft>
                <a:spcPts val="0"/>
              </a:spcAft>
              <a:buSzPts val="2200"/>
              <a:buChar char="×"/>
              <a:defRPr sz="2200"/>
            </a:lvl6pPr>
            <a:lvl7pPr marL="3200400" lvl="6" indent="-368300" rtl="0">
              <a:spcBef>
                <a:spcPts val="0"/>
              </a:spcBef>
              <a:spcAft>
                <a:spcPts val="0"/>
              </a:spcAft>
              <a:buSzPts val="2200"/>
              <a:buChar char="×"/>
              <a:defRPr sz="2200"/>
            </a:lvl7pPr>
            <a:lvl8pPr marL="3657600" lvl="7" indent="-368300" rtl="0">
              <a:spcBef>
                <a:spcPts val="0"/>
              </a:spcBef>
              <a:spcAft>
                <a:spcPts val="0"/>
              </a:spcAft>
              <a:buSzPts val="2200"/>
              <a:buChar char="×"/>
              <a:defRPr sz="2200"/>
            </a:lvl8pPr>
            <a:lvl9pPr marL="4114800" lvl="8" indent="-368300" rtl="0">
              <a:spcBef>
                <a:spcPts val="0"/>
              </a:spcBef>
              <a:spcAft>
                <a:spcPts val="0"/>
              </a:spcAft>
              <a:buSzPts val="2200"/>
              <a:buChar char="×"/>
              <a:defRPr sz="2200"/>
            </a:lvl9pPr>
          </a:lstStyle>
          <a:p>
            <a:endParaRPr/>
          </a:p>
        </p:txBody>
      </p:sp>
      <p:sp>
        <p:nvSpPr>
          <p:cNvPr id="41" name="Google Shape;41;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42"/>
        <p:cNvGrpSpPr/>
        <p:nvPr/>
      </p:nvGrpSpPr>
      <p:grpSpPr>
        <a:xfrm>
          <a:off x="0" y="0"/>
          <a:ext cx="0" cy="0"/>
          <a:chOff x="0" y="0"/>
          <a:chExt cx="0" cy="0"/>
        </a:xfrm>
      </p:grpSpPr>
      <p:pic>
        <p:nvPicPr>
          <p:cNvPr id="43" name="Google Shape;43;p7" descr="comic-01.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44" name="Google Shape;44;p7"/>
          <p:cNvSpPr/>
          <p:nvPr/>
        </p:nvSpPr>
        <p:spPr>
          <a:xfrm>
            <a:off x="734600" y="7635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45" name="Google Shape;45;p7"/>
          <p:cNvSpPr/>
          <p:nvPr/>
        </p:nvSpPr>
        <p:spPr>
          <a:xfrm>
            <a:off x="506000" y="5349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46" name="Google Shape;46;p7"/>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7"/>
          <p:cNvSpPr txBox="1">
            <a:spLocks noGrp="1"/>
          </p:cNvSpPr>
          <p:nvPr>
            <p:ph type="body" idx="1"/>
          </p:nvPr>
        </p:nvSpPr>
        <p:spPr>
          <a:xfrm>
            <a:off x="902950" y="1556175"/>
            <a:ext cx="2295300" cy="2822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8" name="Google Shape;48;p7"/>
          <p:cNvSpPr txBox="1">
            <a:spLocks noGrp="1"/>
          </p:cNvSpPr>
          <p:nvPr>
            <p:ph type="body" idx="2"/>
          </p:nvPr>
        </p:nvSpPr>
        <p:spPr>
          <a:xfrm>
            <a:off x="3315993" y="1556175"/>
            <a:ext cx="2295300" cy="2822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9" name="Google Shape;49;p7"/>
          <p:cNvSpPr txBox="1">
            <a:spLocks noGrp="1"/>
          </p:cNvSpPr>
          <p:nvPr>
            <p:ph type="body" idx="3"/>
          </p:nvPr>
        </p:nvSpPr>
        <p:spPr>
          <a:xfrm>
            <a:off x="5729035" y="1556175"/>
            <a:ext cx="2295300" cy="28227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50" name="Google Shape;50;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pic>
        <p:nvPicPr>
          <p:cNvPr id="52" name="Google Shape;52;p8" descr="comic-01.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53" name="Google Shape;53;p8"/>
          <p:cNvSpPr/>
          <p:nvPr/>
        </p:nvSpPr>
        <p:spPr>
          <a:xfrm>
            <a:off x="734600" y="7635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54" name="Google Shape;54;p8"/>
          <p:cNvSpPr/>
          <p:nvPr/>
        </p:nvSpPr>
        <p:spPr>
          <a:xfrm>
            <a:off x="506000" y="5349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55" name="Google Shape;55;p8"/>
          <p:cNvSpPr txBox="1">
            <a:spLocks noGrp="1"/>
          </p:cNvSpPr>
          <p:nvPr>
            <p:ph type="title"/>
          </p:nvPr>
        </p:nvSpPr>
        <p:spPr>
          <a:xfrm rot="161729">
            <a:off x="976261" y="876906"/>
            <a:ext cx="7029878" cy="760139"/>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6" name="Google Shape;56;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7"/>
        <p:cNvGrpSpPr/>
        <p:nvPr/>
      </p:nvGrpSpPr>
      <p:grpSpPr>
        <a:xfrm>
          <a:off x="0" y="0"/>
          <a:ext cx="0" cy="0"/>
          <a:chOff x="0" y="0"/>
          <a:chExt cx="0" cy="0"/>
        </a:xfrm>
      </p:grpSpPr>
      <p:pic>
        <p:nvPicPr>
          <p:cNvPr id="58" name="Google Shape;58;p9" descr="comic-01.png"/>
          <p:cNvPicPr preferRelativeResize="0"/>
          <p:nvPr/>
        </p:nvPicPr>
        <p:blipFill>
          <a:blip r:embed="rId2">
            <a:alphaModFix amt="20000"/>
          </a:blip>
          <a:stretch>
            <a:fillRect/>
          </a:stretch>
        </p:blipFill>
        <p:spPr>
          <a:xfrm>
            <a:off x="0" y="0"/>
            <a:ext cx="9144000" cy="5143500"/>
          </a:xfrm>
          <a:prstGeom prst="rect">
            <a:avLst/>
          </a:prstGeom>
          <a:noFill/>
          <a:ln>
            <a:noFill/>
          </a:ln>
        </p:spPr>
      </p:pic>
      <p:sp>
        <p:nvSpPr>
          <p:cNvPr id="59" name="Google Shape;59;p9"/>
          <p:cNvSpPr/>
          <p:nvPr/>
        </p:nvSpPr>
        <p:spPr>
          <a:xfrm>
            <a:off x="734600" y="7635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001936">
              <a:alpha val="21920"/>
            </a:srgbClr>
          </a:solidFill>
          <a:ln>
            <a:noFill/>
          </a:ln>
        </p:spPr>
      </p:sp>
      <p:sp>
        <p:nvSpPr>
          <p:cNvPr id="60" name="Google Shape;60;p9"/>
          <p:cNvSpPr/>
          <p:nvPr/>
        </p:nvSpPr>
        <p:spPr>
          <a:xfrm>
            <a:off x="506000" y="534900"/>
            <a:ext cx="7879000" cy="4185275"/>
          </a:xfrm>
          <a:custGeom>
            <a:avLst/>
            <a:gdLst/>
            <a:ahLst/>
            <a:cxnLst/>
            <a:rect l="l" t="t" r="r" b="b"/>
            <a:pathLst>
              <a:path w="315160" h="167411" extrusionOk="0">
                <a:moveTo>
                  <a:pt x="0" y="0"/>
                </a:moveTo>
                <a:lnTo>
                  <a:pt x="315160" y="10409"/>
                </a:lnTo>
                <a:lnTo>
                  <a:pt x="310823" y="159315"/>
                </a:lnTo>
                <a:lnTo>
                  <a:pt x="9252" y="167411"/>
                </a:lnTo>
                <a:close/>
              </a:path>
            </a:pathLst>
          </a:custGeom>
          <a:solidFill>
            <a:srgbClr val="FFFFFF"/>
          </a:solidFill>
          <a:ln w="76200" cap="flat" cmpd="sng">
            <a:solidFill>
              <a:srgbClr val="000000"/>
            </a:solidFill>
            <a:prstDash val="solid"/>
            <a:miter lim="8000"/>
            <a:headEnd type="none" w="med" len="med"/>
            <a:tailEnd type="none" w="med" len="med"/>
          </a:ln>
        </p:spPr>
      </p:sp>
      <p:sp>
        <p:nvSpPr>
          <p:cNvPr id="61" name="Google Shape;61;p9"/>
          <p:cNvSpPr txBox="1">
            <a:spLocks noGrp="1"/>
          </p:cNvSpPr>
          <p:nvPr>
            <p:ph type="body" idx="1"/>
          </p:nvPr>
        </p:nvSpPr>
        <p:spPr>
          <a:xfrm rot="-120953">
            <a:off x="457216" y="4025232"/>
            <a:ext cx="8229893" cy="519622"/>
          </a:xfrm>
          <a:prstGeom prst="rect">
            <a:avLst/>
          </a:prstGeom>
        </p:spPr>
        <p:txBody>
          <a:bodyPr spcFirstLastPara="1" wrap="square" lIns="91425" tIns="91425" rIns="91425" bIns="91425" anchor="t" anchorCtr="0">
            <a:noAutofit/>
          </a:bodyPr>
          <a:lstStyle>
            <a:lvl1pPr marL="457200" lvl="0" indent="-228600" algn="ctr" rtl="0">
              <a:spcBef>
                <a:spcPts val="360"/>
              </a:spcBef>
              <a:spcAft>
                <a:spcPts val="0"/>
              </a:spcAft>
              <a:buSzPts val="1400"/>
              <a:buNone/>
              <a:defRPr sz="1400"/>
            </a:lvl1pPr>
          </a:lstStyle>
          <a:p>
            <a:endParaRPr/>
          </a:p>
        </p:txBody>
      </p:sp>
      <p:sp>
        <p:nvSpPr>
          <p:cNvPr id="62" name="Google Shape;62;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pic>
        <p:nvPicPr>
          <p:cNvPr id="64" name="Google Shape;64;p10" descr="comic-03.pn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5" name="Google Shape;65;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6B26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rot="161729">
            <a:off x="976261" y="876906"/>
            <a:ext cx="7029878" cy="760139"/>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1pPr>
            <a:lvl2pPr lvl="1" rt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2pPr>
            <a:lvl3pPr lvl="2" rt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3pPr>
            <a:lvl4pPr lvl="3" rt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4pPr>
            <a:lvl5pPr lvl="4" rt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5pPr>
            <a:lvl6pPr lvl="5" rt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6pPr>
            <a:lvl7pPr lvl="6" rt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7pPr>
            <a:lvl8pPr lvl="7" rt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8pPr>
            <a:lvl9pPr lvl="8" rtl="0">
              <a:spcBef>
                <a:spcPts val="0"/>
              </a:spcBef>
              <a:spcAft>
                <a:spcPts val="0"/>
              </a:spcAft>
              <a:buClr>
                <a:schemeClr val="dk1"/>
              </a:buClr>
              <a:buSzPts val="3000"/>
              <a:buFont typeface="Bangers"/>
              <a:buNone/>
              <a:defRPr sz="3000">
                <a:solidFill>
                  <a:schemeClr val="dk1"/>
                </a:solidFill>
                <a:latin typeface="Bangers"/>
                <a:ea typeface="Bangers"/>
                <a:cs typeface="Bangers"/>
                <a:sym typeface="Bangers"/>
              </a:defRPr>
            </a:lvl9pPr>
          </a:lstStyle>
          <a:p>
            <a:endParaRPr/>
          </a:p>
        </p:txBody>
      </p:sp>
      <p:sp>
        <p:nvSpPr>
          <p:cNvPr id="7" name="Google Shape;7;p1"/>
          <p:cNvSpPr txBox="1">
            <a:spLocks noGrp="1"/>
          </p:cNvSpPr>
          <p:nvPr>
            <p:ph type="body" idx="1"/>
          </p:nvPr>
        </p:nvSpPr>
        <p:spPr>
          <a:xfrm>
            <a:off x="1052050" y="1545942"/>
            <a:ext cx="7710900" cy="33036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Clr>
                <a:schemeClr val="dk1"/>
              </a:buClr>
              <a:buSzPts val="3000"/>
              <a:buFont typeface="Sniglet"/>
              <a:buChar char="×"/>
              <a:defRPr sz="3000">
                <a:solidFill>
                  <a:schemeClr val="dk1"/>
                </a:solidFill>
                <a:latin typeface="Sniglet"/>
                <a:ea typeface="Sniglet"/>
                <a:cs typeface="Sniglet"/>
                <a:sym typeface="Sniglet"/>
              </a:defRPr>
            </a:lvl1pPr>
            <a:lvl2pPr marL="914400" lvl="1" indent="-381000" rtl="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2pPr>
            <a:lvl3pPr marL="1371600" lvl="2" indent="-381000" rtl="0">
              <a:spcBef>
                <a:spcPts val="0"/>
              </a:spcBef>
              <a:spcAft>
                <a:spcPts val="0"/>
              </a:spcAft>
              <a:buClr>
                <a:schemeClr val="dk1"/>
              </a:buClr>
              <a:buSzPts val="2400"/>
              <a:buFont typeface="Sniglet"/>
              <a:buChar char="×"/>
              <a:defRPr sz="2400">
                <a:solidFill>
                  <a:schemeClr val="dk1"/>
                </a:solidFill>
                <a:latin typeface="Sniglet"/>
                <a:ea typeface="Sniglet"/>
                <a:cs typeface="Sniglet"/>
                <a:sym typeface="Sniglet"/>
              </a:defRPr>
            </a:lvl3pPr>
            <a:lvl4pPr marL="1828800" lvl="3" indent="-342900" rtl="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4pPr>
            <a:lvl5pPr marL="2286000" lvl="4" indent="-342900" rtl="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5pPr>
            <a:lvl6pPr marL="2743200" lvl="5" indent="-342900" rtl="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6pPr>
            <a:lvl7pPr marL="3200400" lvl="6" indent="-342900" rtl="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7pPr>
            <a:lvl8pPr marL="3657600" lvl="7" indent="-342900" rtl="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8pPr>
            <a:lvl9pPr marL="4114800" lvl="8" indent="-342900" rtl="0">
              <a:spcBef>
                <a:spcPts val="0"/>
              </a:spcBef>
              <a:spcAft>
                <a:spcPts val="0"/>
              </a:spcAft>
              <a:buClr>
                <a:schemeClr val="dk1"/>
              </a:buClr>
              <a:buSzPts val="1800"/>
              <a:buFont typeface="Sniglet"/>
              <a:buChar char="×"/>
              <a:defRPr sz="1800">
                <a:solidFill>
                  <a:schemeClr val="dk1"/>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200">
                <a:solidFill>
                  <a:srgbClr val="FFFFFF"/>
                </a:solidFill>
                <a:latin typeface="Bangers"/>
                <a:ea typeface="Bangers"/>
                <a:cs typeface="Bangers"/>
                <a:sym typeface="Bangers"/>
              </a:defRPr>
            </a:lvl1pPr>
            <a:lvl2pPr lvl="1" algn="r" rtl="0">
              <a:buNone/>
              <a:defRPr sz="1200">
                <a:solidFill>
                  <a:srgbClr val="FFFFFF"/>
                </a:solidFill>
                <a:latin typeface="Bangers"/>
                <a:ea typeface="Bangers"/>
                <a:cs typeface="Bangers"/>
                <a:sym typeface="Bangers"/>
              </a:defRPr>
            </a:lvl2pPr>
            <a:lvl3pPr lvl="2" algn="r" rtl="0">
              <a:buNone/>
              <a:defRPr sz="1200">
                <a:solidFill>
                  <a:srgbClr val="FFFFFF"/>
                </a:solidFill>
                <a:latin typeface="Bangers"/>
                <a:ea typeface="Bangers"/>
                <a:cs typeface="Bangers"/>
                <a:sym typeface="Bangers"/>
              </a:defRPr>
            </a:lvl3pPr>
            <a:lvl4pPr lvl="3" algn="r" rtl="0">
              <a:buNone/>
              <a:defRPr sz="1200">
                <a:solidFill>
                  <a:srgbClr val="FFFFFF"/>
                </a:solidFill>
                <a:latin typeface="Bangers"/>
                <a:ea typeface="Bangers"/>
                <a:cs typeface="Bangers"/>
                <a:sym typeface="Bangers"/>
              </a:defRPr>
            </a:lvl4pPr>
            <a:lvl5pPr lvl="4" algn="r" rtl="0">
              <a:buNone/>
              <a:defRPr sz="1200">
                <a:solidFill>
                  <a:srgbClr val="FFFFFF"/>
                </a:solidFill>
                <a:latin typeface="Bangers"/>
                <a:ea typeface="Bangers"/>
                <a:cs typeface="Bangers"/>
                <a:sym typeface="Bangers"/>
              </a:defRPr>
            </a:lvl5pPr>
            <a:lvl6pPr lvl="5" algn="r" rtl="0">
              <a:buNone/>
              <a:defRPr sz="1200">
                <a:solidFill>
                  <a:srgbClr val="FFFFFF"/>
                </a:solidFill>
                <a:latin typeface="Bangers"/>
                <a:ea typeface="Bangers"/>
                <a:cs typeface="Bangers"/>
                <a:sym typeface="Bangers"/>
              </a:defRPr>
            </a:lvl6pPr>
            <a:lvl7pPr lvl="6" algn="r" rtl="0">
              <a:buNone/>
              <a:defRPr sz="1200">
                <a:solidFill>
                  <a:srgbClr val="FFFFFF"/>
                </a:solidFill>
                <a:latin typeface="Bangers"/>
                <a:ea typeface="Bangers"/>
                <a:cs typeface="Bangers"/>
                <a:sym typeface="Bangers"/>
              </a:defRPr>
            </a:lvl7pPr>
            <a:lvl8pPr lvl="7" algn="r" rtl="0">
              <a:buNone/>
              <a:defRPr sz="1200">
                <a:solidFill>
                  <a:srgbClr val="FFFFFF"/>
                </a:solidFill>
                <a:latin typeface="Bangers"/>
                <a:ea typeface="Bangers"/>
                <a:cs typeface="Bangers"/>
                <a:sym typeface="Bangers"/>
              </a:defRPr>
            </a:lvl8pPr>
            <a:lvl9pPr lvl="8" algn="r" rtl="0">
              <a:buNone/>
              <a:defRPr sz="1200">
                <a:solidFill>
                  <a:srgbClr val="FFFFFF"/>
                </a:solidFill>
                <a:latin typeface="Bangers"/>
                <a:ea typeface="Bangers"/>
                <a:cs typeface="Bangers"/>
                <a:sym typeface="Banger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
        <p:cNvGrpSpPr/>
        <p:nvPr/>
      </p:nvGrpSpPr>
      <p:grpSpPr>
        <a:xfrm>
          <a:off x="0" y="0"/>
          <a:ext cx="0" cy="0"/>
          <a:chOff x="0" y="0"/>
          <a:chExt cx="0" cy="0"/>
        </a:xfrm>
      </p:grpSpPr>
      <p:pic>
        <p:nvPicPr>
          <p:cNvPr id="78" name="Google Shape;78;p12"/>
          <p:cNvPicPr preferRelativeResize="0"/>
          <p:nvPr/>
        </p:nvPicPr>
        <p:blipFill>
          <a:blip r:embed="rId3">
            <a:alphaModFix amt="54000"/>
          </a:blip>
          <a:stretch>
            <a:fillRect/>
          </a:stretch>
        </p:blipFill>
        <p:spPr>
          <a:xfrm>
            <a:off x="0" y="0"/>
            <a:ext cx="9148464" cy="5143500"/>
          </a:xfrm>
          <a:prstGeom prst="rect">
            <a:avLst/>
          </a:prstGeom>
          <a:noFill/>
          <a:ln>
            <a:noFill/>
          </a:ln>
        </p:spPr>
      </p:pic>
      <p:sp>
        <p:nvSpPr>
          <p:cNvPr id="79" name="Google Shape;79;p12"/>
          <p:cNvSpPr txBox="1">
            <a:spLocks noGrp="1"/>
          </p:cNvSpPr>
          <p:nvPr>
            <p:ph type="ctrTitle"/>
          </p:nvPr>
        </p:nvSpPr>
        <p:spPr>
          <a:xfrm>
            <a:off x="106425" y="329575"/>
            <a:ext cx="7688100" cy="166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100"/>
              <a:t>Project 3: </a:t>
            </a:r>
            <a:endParaRPr sz="5100"/>
          </a:p>
          <a:p>
            <a:pPr marL="0" lvl="0" indent="0" algn="l" rtl="0">
              <a:spcBef>
                <a:spcPts val="0"/>
              </a:spcBef>
              <a:spcAft>
                <a:spcPts val="0"/>
              </a:spcAft>
              <a:buNone/>
            </a:pPr>
            <a:r>
              <a:rPr lang="en" sz="5100"/>
              <a:t>NLP Reddit Project</a:t>
            </a:r>
            <a:endParaRPr sz="5100"/>
          </a:p>
        </p:txBody>
      </p:sp>
      <p:sp>
        <p:nvSpPr>
          <p:cNvPr id="80" name="Google Shape;80;p12"/>
          <p:cNvSpPr txBox="1">
            <a:spLocks noGrp="1"/>
          </p:cNvSpPr>
          <p:nvPr>
            <p:ph type="subTitle" idx="1"/>
          </p:nvPr>
        </p:nvSpPr>
        <p:spPr>
          <a:xfrm>
            <a:off x="1703100" y="4054575"/>
            <a:ext cx="7440900" cy="868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2300"/>
              <a:t>Presented by: Daniel | Peter | Supriya | Wei Hua</a:t>
            </a:r>
            <a:endParaRPr sz="2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ctrTitle" idx="4294967295"/>
          </p:nvPr>
        </p:nvSpPr>
        <p:spPr>
          <a:xfrm>
            <a:off x="506725" y="80850"/>
            <a:ext cx="79191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400"/>
              <a:t>Words in post</a:t>
            </a:r>
            <a:endParaRPr sz="4300"/>
          </a:p>
        </p:txBody>
      </p:sp>
      <p:pic>
        <p:nvPicPr>
          <p:cNvPr id="144" name="Google Shape;144;p21"/>
          <p:cNvPicPr preferRelativeResize="0"/>
          <p:nvPr/>
        </p:nvPicPr>
        <p:blipFill rotWithShape="1">
          <a:blip r:embed="rId3">
            <a:alphaModFix/>
          </a:blip>
          <a:srcRect t="10297"/>
          <a:stretch/>
        </p:blipFill>
        <p:spPr>
          <a:xfrm>
            <a:off x="1394677" y="697050"/>
            <a:ext cx="6521375" cy="41785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ctrTitle" idx="4294967295"/>
          </p:nvPr>
        </p:nvSpPr>
        <p:spPr>
          <a:xfrm>
            <a:off x="506725" y="80850"/>
            <a:ext cx="79191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400"/>
              <a:t>Marvel vs dc (Word count vs unique words)</a:t>
            </a:r>
            <a:endParaRPr sz="3700"/>
          </a:p>
        </p:txBody>
      </p:sp>
      <p:pic>
        <p:nvPicPr>
          <p:cNvPr id="150" name="Google Shape;150;p22"/>
          <p:cNvPicPr preferRelativeResize="0"/>
          <p:nvPr/>
        </p:nvPicPr>
        <p:blipFill>
          <a:blip r:embed="rId3">
            <a:alphaModFix/>
          </a:blip>
          <a:stretch>
            <a:fillRect/>
          </a:stretch>
        </p:blipFill>
        <p:spPr>
          <a:xfrm>
            <a:off x="937700" y="733625"/>
            <a:ext cx="7268600" cy="40328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ctrTitle" idx="4294967295"/>
          </p:nvPr>
        </p:nvSpPr>
        <p:spPr>
          <a:xfrm>
            <a:off x="3181850" y="0"/>
            <a:ext cx="3858300" cy="67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Top 20 single words</a:t>
            </a:r>
            <a:endParaRPr/>
          </a:p>
        </p:txBody>
      </p:sp>
      <p:pic>
        <p:nvPicPr>
          <p:cNvPr id="156" name="Google Shape;156;p23"/>
          <p:cNvPicPr preferRelativeResize="0"/>
          <p:nvPr/>
        </p:nvPicPr>
        <p:blipFill>
          <a:blip r:embed="rId3">
            <a:alphaModFix/>
          </a:blip>
          <a:stretch>
            <a:fillRect/>
          </a:stretch>
        </p:blipFill>
        <p:spPr>
          <a:xfrm>
            <a:off x="215975" y="747300"/>
            <a:ext cx="8712056" cy="416640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4"/>
          <p:cNvSpPr txBox="1">
            <a:spLocks noGrp="1"/>
          </p:cNvSpPr>
          <p:nvPr>
            <p:ph type="ctrTitle" idx="4294967295"/>
          </p:nvPr>
        </p:nvSpPr>
        <p:spPr>
          <a:xfrm>
            <a:off x="2313800" y="0"/>
            <a:ext cx="5497800" cy="67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Top 20 combination of words</a:t>
            </a:r>
            <a:endParaRPr/>
          </a:p>
        </p:txBody>
      </p:sp>
      <p:pic>
        <p:nvPicPr>
          <p:cNvPr id="162" name="Google Shape;162;p24"/>
          <p:cNvPicPr preferRelativeResize="0"/>
          <p:nvPr/>
        </p:nvPicPr>
        <p:blipFill>
          <a:blip r:embed="rId3">
            <a:alphaModFix/>
          </a:blip>
          <a:stretch>
            <a:fillRect/>
          </a:stretch>
        </p:blipFill>
        <p:spPr>
          <a:xfrm>
            <a:off x="192500" y="594215"/>
            <a:ext cx="8759000" cy="4448509"/>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idx="4294967295"/>
          </p:nvPr>
        </p:nvSpPr>
        <p:spPr>
          <a:xfrm rot="147">
            <a:off x="584586" y="472935"/>
            <a:ext cx="7029900" cy="7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a:t>Marvel Top Words</a:t>
            </a:r>
            <a:endParaRPr u="sng"/>
          </a:p>
        </p:txBody>
      </p:sp>
      <p:pic>
        <p:nvPicPr>
          <p:cNvPr id="168" name="Google Shape;168;p25"/>
          <p:cNvPicPr preferRelativeResize="0"/>
          <p:nvPr/>
        </p:nvPicPr>
        <p:blipFill>
          <a:blip r:embed="rId3">
            <a:alphaModFix/>
          </a:blip>
          <a:stretch>
            <a:fillRect/>
          </a:stretch>
        </p:blipFill>
        <p:spPr>
          <a:xfrm>
            <a:off x="809900" y="1550375"/>
            <a:ext cx="2595300" cy="1459850"/>
          </a:xfrm>
          <a:prstGeom prst="rect">
            <a:avLst/>
          </a:prstGeom>
          <a:noFill/>
          <a:ln w="9525" cap="flat" cmpd="sng">
            <a:solidFill>
              <a:schemeClr val="dk1"/>
            </a:solidFill>
            <a:prstDash val="solid"/>
            <a:round/>
            <a:headEnd type="none" w="sm" len="sm"/>
            <a:tailEnd type="none" w="sm" len="sm"/>
          </a:ln>
        </p:spPr>
      </p:pic>
      <p:pic>
        <p:nvPicPr>
          <p:cNvPr id="169" name="Google Shape;169;p25"/>
          <p:cNvPicPr preferRelativeResize="0"/>
          <p:nvPr/>
        </p:nvPicPr>
        <p:blipFill>
          <a:blip r:embed="rId4">
            <a:alphaModFix/>
          </a:blip>
          <a:stretch>
            <a:fillRect/>
          </a:stretch>
        </p:blipFill>
        <p:spPr>
          <a:xfrm>
            <a:off x="5451103" y="1222579"/>
            <a:ext cx="2672766" cy="1336400"/>
          </a:xfrm>
          <a:prstGeom prst="rect">
            <a:avLst/>
          </a:prstGeom>
          <a:noFill/>
          <a:ln w="9525" cap="flat" cmpd="sng">
            <a:solidFill>
              <a:schemeClr val="dk1"/>
            </a:solidFill>
            <a:prstDash val="solid"/>
            <a:round/>
            <a:headEnd type="none" w="sm" len="sm"/>
            <a:tailEnd type="none" w="sm" len="sm"/>
          </a:ln>
        </p:spPr>
      </p:pic>
      <p:pic>
        <p:nvPicPr>
          <p:cNvPr id="170" name="Google Shape;170;p25"/>
          <p:cNvPicPr preferRelativeResize="0"/>
          <p:nvPr/>
        </p:nvPicPr>
        <p:blipFill>
          <a:blip r:embed="rId5">
            <a:alphaModFix/>
          </a:blip>
          <a:stretch>
            <a:fillRect/>
          </a:stretch>
        </p:blipFill>
        <p:spPr>
          <a:xfrm>
            <a:off x="3518100" y="1339650"/>
            <a:ext cx="1836301" cy="2721966"/>
          </a:xfrm>
          <a:prstGeom prst="rect">
            <a:avLst/>
          </a:prstGeom>
          <a:noFill/>
          <a:ln w="9525" cap="flat" cmpd="sng">
            <a:solidFill>
              <a:schemeClr val="dk1"/>
            </a:solidFill>
            <a:prstDash val="solid"/>
            <a:round/>
            <a:headEnd type="none" w="sm" len="sm"/>
            <a:tailEnd type="none" w="sm" len="sm"/>
          </a:ln>
        </p:spPr>
      </p:pic>
      <p:pic>
        <p:nvPicPr>
          <p:cNvPr id="171" name="Google Shape;171;p25"/>
          <p:cNvPicPr preferRelativeResize="0"/>
          <p:nvPr/>
        </p:nvPicPr>
        <p:blipFill>
          <a:blip r:embed="rId6">
            <a:alphaModFix/>
          </a:blip>
          <a:stretch>
            <a:fillRect/>
          </a:stretch>
        </p:blipFill>
        <p:spPr>
          <a:xfrm>
            <a:off x="5617376" y="3042774"/>
            <a:ext cx="2518824" cy="1416825"/>
          </a:xfrm>
          <a:prstGeom prst="rect">
            <a:avLst/>
          </a:prstGeom>
          <a:noFill/>
          <a:ln w="9525" cap="flat" cmpd="sng">
            <a:solidFill>
              <a:schemeClr val="dk1"/>
            </a:solidFill>
            <a:prstDash val="solid"/>
            <a:round/>
            <a:headEnd type="none" w="sm" len="sm"/>
            <a:tailEnd type="none" w="sm" len="sm"/>
          </a:ln>
        </p:spPr>
      </p:pic>
      <p:sp>
        <p:nvSpPr>
          <p:cNvPr id="172" name="Google Shape;172;p25"/>
          <p:cNvSpPr txBox="1">
            <a:spLocks noGrp="1"/>
          </p:cNvSpPr>
          <p:nvPr>
            <p:ph type="ctrTitle" idx="4294967295"/>
          </p:nvPr>
        </p:nvSpPr>
        <p:spPr>
          <a:xfrm>
            <a:off x="1496913" y="3042950"/>
            <a:ext cx="18363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Spiderman</a:t>
            </a:r>
            <a:endParaRPr sz="2000"/>
          </a:p>
        </p:txBody>
      </p:sp>
      <p:sp>
        <p:nvSpPr>
          <p:cNvPr id="173" name="Google Shape;173;p25"/>
          <p:cNvSpPr txBox="1">
            <a:spLocks noGrp="1"/>
          </p:cNvSpPr>
          <p:nvPr>
            <p:ph type="ctrTitle" idx="4294967295"/>
          </p:nvPr>
        </p:nvSpPr>
        <p:spPr>
          <a:xfrm>
            <a:off x="3841659" y="4061625"/>
            <a:ext cx="18363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highlight>
                  <a:schemeClr val="lt1"/>
                </a:highlight>
              </a:rPr>
              <a:t>Dr strange</a:t>
            </a:r>
            <a:endParaRPr sz="2000">
              <a:highlight>
                <a:schemeClr val="lt1"/>
              </a:highlight>
            </a:endParaRPr>
          </a:p>
        </p:txBody>
      </p:sp>
      <p:sp>
        <p:nvSpPr>
          <p:cNvPr id="174" name="Google Shape;174;p25"/>
          <p:cNvSpPr txBox="1">
            <a:spLocks noGrp="1"/>
          </p:cNvSpPr>
          <p:nvPr>
            <p:ph type="ctrTitle" idx="4294967295"/>
          </p:nvPr>
        </p:nvSpPr>
        <p:spPr>
          <a:xfrm>
            <a:off x="6247775" y="2747325"/>
            <a:ext cx="17001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Black widow</a:t>
            </a:r>
            <a:endParaRPr sz="2000"/>
          </a:p>
        </p:txBody>
      </p:sp>
      <p:sp>
        <p:nvSpPr>
          <p:cNvPr id="175" name="Google Shape;175;p25"/>
          <p:cNvSpPr txBox="1">
            <a:spLocks noGrp="1"/>
          </p:cNvSpPr>
          <p:nvPr>
            <p:ph type="ctrTitle" idx="4294967295"/>
          </p:nvPr>
        </p:nvSpPr>
        <p:spPr>
          <a:xfrm>
            <a:off x="1189388" y="1201163"/>
            <a:ext cx="18363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Captain America</a:t>
            </a:r>
            <a:endParaRPr sz="2000"/>
          </a:p>
        </p:txBody>
      </p:sp>
      <p:sp>
        <p:nvSpPr>
          <p:cNvPr id="176" name="Google Shape;176;p25"/>
          <p:cNvSpPr txBox="1">
            <a:spLocks noGrp="1"/>
          </p:cNvSpPr>
          <p:nvPr>
            <p:ph type="ctrTitle" idx="4294967295"/>
          </p:nvPr>
        </p:nvSpPr>
        <p:spPr>
          <a:xfrm>
            <a:off x="6512388" y="859488"/>
            <a:ext cx="6255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Loki</a:t>
            </a:r>
            <a:endParaRPr sz="2000"/>
          </a:p>
        </p:txBody>
      </p:sp>
      <p:pic>
        <p:nvPicPr>
          <p:cNvPr id="177" name="Google Shape;177;p25"/>
          <p:cNvPicPr preferRelativeResize="0"/>
          <p:nvPr/>
        </p:nvPicPr>
        <p:blipFill>
          <a:blip r:embed="rId7">
            <a:alphaModFix/>
          </a:blip>
          <a:stretch>
            <a:fillRect/>
          </a:stretch>
        </p:blipFill>
        <p:spPr>
          <a:xfrm>
            <a:off x="872500" y="3327337"/>
            <a:ext cx="2518825" cy="125941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idx="4294967295"/>
          </p:nvPr>
        </p:nvSpPr>
        <p:spPr>
          <a:xfrm rot="147">
            <a:off x="598536" y="423860"/>
            <a:ext cx="7029900" cy="76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u="sng"/>
              <a:t>dc Top Words</a:t>
            </a:r>
            <a:endParaRPr u="sng"/>
          </a:p>
        </p:txBody>
      </p:sp>
      <p:sp>
        <p:nvSpPr>
          <p:cNvPr id="183" name="Google Shape;183;p26"/>
          <p:cNvSpPr txBox="1">
            <a:spLocks noGrp="1"/>
          </p:cNvSpPr>
          <p:nvPr>
            <p:ph type="ctrTitle" idx="4294967295"/>
          </p:nvPr>
        </p:nvSpPr>
        <p:spPr>
          <a:xfrm>
            <a:off x="6247775" y="2747325"/>
            <a:ext cx="17001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Black widow</a:t>
            </a:r>
            <a:endParaRPr sz="2000"/>
          </a:p>
        </p:txBody>
      </p:sp>
      <p:sp>
        <p:nvSpPr>
          <p:cNvPr id="184" name="Google Shape;184;p26"/>
          <p:cNvSpPr txBox="1">
            <a:spLocks noGrp="1"/>
          </p:cNvSpPr>
          <p:nvPr>
            <p:ph type="ctrTitle" idx="4294967295"/>
          </p:nvPr>
        </p:nvSpPr>
        <p:spPr>
          <a:xfrm>
            <a:off x="1417988" y="1124963"/>
            <a:ext cx="18363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Batman</a:t>
            </a:r>
            <a:endParaRPr sz="2000"/>
          </a:p>
        </p:txBody>
      </p:sp>
      <p:sp>
        <p:nvSpPr>
          <p:cNvPr id="185" name="Google Shape;185;p26"/>
          <p:cNvSpPr txBox="1">
            <a:spLocks noGrp="1"/>
          </p:cNvSpPr>
          <p:nvPr>
            <p:ph type="ctrTitle" idx="4294967295"/>
          </p:nvPr>
        </p:nvSpPr>
        <p:spPr>
          <a:xfrm>
            <a:off x="6327902" y="2372800"/>
            <a:ext cx="16053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Wonder woman</a:t>
            </a:r>
            <a:endParaRPr sz="2000"/>
          </a:p>
        </p:txBody>
      </p:sp>
      <p:pic>
        <p:nvPicPr>
          <p:cNvPr id="186" name="Google Shape;186;p26"/>
          <p:cNvPicPr preferRelativeResize="0"/>
          <p:nvPr/>
        </p:nvPicPr>
        <p:blipFill>
          <a:blip r:embed="rId3">
            <a:alphaModFix/>
          </a:blip>
          <a:stretch>
            <a:fillRect/>
          </a:stretch>
        </p:blipFill>
        <p:spPr>
          <a:xfrm>
            <a:off x="726475" y="1458000"/>
            <a:ext cx="2383550" cy="1292825"/>
          </a:xfrm>
          <a:prstGeom prst="rect">
            <a:avLst/>
          </a:prstGeom>
          <a:noFill/>
          <a:ln w="9525" cap="flat" cmpd="sng">
            <a:solidFill>
              <a:schemeClr val="dk1"/>
            </a:solidFill>
            <a:prstDash val="solid"/>
            <a:round/>
            <a:headEnd type="none" w="sm" len="sm"/>
            <a:tailEnd type="none" w="sm" len="sm"/>
          </a:ln>
        </p:spPr>
      </p:pic>
      <p:pic>
        <p:nvPicPr>
          <p:cNvPr id="187" name="Google Shape;187;p26"/>
          <p:cNvPicPr preferRelativeResize="0"/>
          <p:nvPr/>
        </p:nvPicPr>
        <p:blipFill rotWithShape="1">
          <a:blip r:embed="rId4">
            <a:alphaModFix/>
          </a:blip>
          <a:srcRect l="19529" r="21453"/>
          <a:stretch/>
        </p:blipFill>
        <p:spPr>
          <a:xfrm>
            <a:off x="3391375" y="1582252"/>
            <a:ext cx="2129800" cy="2249158"/>
          </a:xfrm>
          <a:prstGeom prst="rect">
            <a:avLst/>
          </a:prstGeom>
          <a:noFill/>
          <a:ln w="9525" cap="flat" cmpd="sng">
            <a:solidFill>
              <a:schemeClr val="dk1"/>
            </a:solidFill>
            <a:prstDash val="solid"/>
            <a:round/>
            <a:headEnd type="none" w="sm" len="sm"/>
            <a:tailEnd type="none" w="sm" len="sm"/>
          </a:ln>
        </p:spPr>
      </p:pic>
      <p:sp>
        <p:nvSpPr>
          <p:cNvPr id="188" name="Google Shape;188;p26"/>
          <p:cNvSpPr txBox="1">
            <a:spLocks noGrp="1"/>
          </p:cNvSpPr>
          <p:nvPr>
            <p:ph type="ctrTitle" idx="4294967295"/>
          </p:nvPr>
        </p:nvSpPr>
        <p:spPr>
          <a:xfrm>
            <a:off x="3887638" y="1184200"/>
            <a:ext cx="18363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superman</a:t>
            </a:r>
            <a:endParaRPr sz="2000"/>
          </a:p>
        </p:txBody>
      </p:sp>
      <p:pic>
        <p:nvPicPr>
          <p:cNvPr id="189" name="Google Shape;189;p26"/>
          <p:cNvPicPr preferRelativeResize="0"/>
          <p:nvPr/>
        </p:nvPicPr>
        <p:blipFill rotWithShape="1">
          <a:blip r:embed="rId5">
            <a:alphaModFix/>
          </a:blip>
          <a:srcRect b="7893"/>
          <a:stretch/>
        </p:blipFill>
        <p:spPr>
          <a:xfrm>
            <a:off x="5689423" y="2750825"/>
            <a:ext cx="2541500" cy="1685477"/>
          </a:xfrm>
          <a:prstGeom prst="rect">
            <a:avLst/>
          </a:prstGeom>
          <a:noFill/>
          <a:ln w="9525" cap="flat" cmpd="sng">
            <a:solidFill>
              <a:schemeClr val="dk1"/>
            </a:solidFill>
            <a:prstDash val="solid"/>
            <a:round/>
            <a:headEnd type="none" w="sm" len="sm"/>
            <a:tailEnd type="none" w="sm" len="sm"/>
          </a:ln>
        </p:spPr>
      </p:pic>
      <p:pic>
        <p:nvPicPr>
          <p:cNvPr id="190" name="Google Shape;190;p26"/>
          <p:cNvPicPr preferRelativeResize="0"/>
          <p:nvPr/>
        </p:nvPicPr>
        <p:blipFill>
          <a:blip r:embed="rId6">
            <a:alphaModFix/>
          </a:blip>
          <a:stretch>
            <a:fillRect/>
          </a:stretch>
        </p:blipFill>
        <p:spPr>
          <a:xfrm>
            <a:off x="839572" y="3159225"/>
            <a:ext cx="2383550" cy="1430150"/>
          </a:xfrm>
          <a:prstGeom prst="rect">
            <a:avLst/>
          </a:prstGeom>
          <a:noFill/>
          <a:ln w="9525" cap="flat" cmpd="sng">
            <a:solidFill>
              <a:schemeClr val="dk1"/>
            </a:solidFill>
            <a:prstDash val="solid"/>
            <a:round/>
            <a:headEnd type="none" w="sm" len="sm"/>
            <a:tailEnd type="none" w="sm" len="sm"/>
          </a:ln>
        </p:spPr>
      </p:pic>
      <p:sp>
        <p:nvSpPr>
          <p:cNvPr id="191" name="Google Shape;191;p26"/>
          <p:cNvSpPr txBox="1">
            <a:spLocks noGrp="1"/>
          </p:cNvSpPr>
          <p:nvPr>
            <p:ph type="ctrTitle" idx="4294967295"/>
          </p:nvPr>
        </p:nvSpPr>
        <p:spPr>
          <a:xfrm>
            <a:off x="1226963" y="2860900"/>
            <a:ext cx="18363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Justice league</a:t>
            </a:r>
            <a:endParaRPr sz="2000"/>
          </a:p>
        </p:txBody>
      </p:sp>
      <p:sp>
        <p:nvSpPr>
          <p:cNvPr id="192" name="Google Shape;192;p26"/>
          <p:cNvSpPr txBox="1">
            <a:spLocks noGrp="1"/>
          </p:cNvSpPr>
          <p:nvPr>
            <p:ph type="ctrTitle" idx="4294967295"/>
          </p:nvPr>
        </p:nvSpPr>
        <p:spPr>
          <a:xfrm>
            <a:off x="6656730" y="849575"/>
            <a:ext cx="759300" cy="41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highlight>
                  <a:schemeClr val="lt1"/>
                </a:highlight>
              </a:rPr>
              <a:t>Flash</a:t>
            </a:r>
            <a:endParaRPr sz="2000">
              <a:highlight>
                <a:schemeClr val="lt1"/>
              </a:highlight>
            </a:endParaRPr>
          </a:p>
        </p:txBody>
      </p:sp>
      <p:pic>
        <p:nvPicPr>
          <p:cNvPr id="193" name="Google Shape;193;p26"/>
          <p:cNvPicPr preferRelativeResize="0"/>
          <p:nvPr/>
        </p:nvPicPr>
        <p:blipFill>
          <a:blip r:embed="rId7">
            <a:alphaModFix/>
          </a:blip>
          <a:stretch>
            <a:fillRect/>
          </a:stretch>
        </p:blipFill>
        <p:spPr>
          <a:xfrm>
            <a:off x="6035100" y="1213312"/>
            <a:ext cx="2018575" cy="1130375"/>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ctrTitle" idx="4294967295"/>
          </p:nvPr>
        </p:nvSpPr>
        <p:spPr>
          <a:xfrm>
            <a:off x="506725" y="80850"/>
            <a:ext cx="79191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400"/>
              <a:t>Modelling</a:t>
            </a:r>
            <a:endParaRPr sz="4300"/>
          </a:p>
        </p:txBody>
      </p:sp>
      <p:sp>
        <p:nvSpPr>
          <p:cNvPr id="199" name="Google Shape;199;p27"/>
          <p:cNvSpPr/>
          <p:nvPr/>
        </p:nvSpPr>
        <p:spPr>
          <a:xfrm>
            <a:off x="506725" y="1552750"/>
            <a:ext cx="8278200" cy="27732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7"/>
          <p:cNvCxnSpPr>
            <a:stCxn id="201" idx="0"/>
            <a:endCxn id="202" idx="2"/>
          </p:cNvCxnSpPr>
          <p:nvPr/>
        </p:nvCxnSpPr>
        <p:spPr>
          <a:xfrm rot="-5400000">
            <a:off x="3113475" y="794825"/>
            <a:ext cx="900000" cy="1648200"/>
          </a:xfrm>
          <a:prstGeom prst="bentConnector3">
            <a:avLst>
              <a:gd name="adj1" fmla="val 50008"/>
            </a:avLst>
          </a:prstGeom>
          <a:noFill/>
          <a:ln w="38100" cap="flat" cmpd="sng">
            <a:solidFill>
              <a:srgbClr val="999999"/>
            </a:solidFill>
            <a:prstDash val="solid"/>
            <a:miter lim="8000"/>
            <a:headEnd type="none" w="sm" len="sm"/>
            <a:tailEnd type="none" w="sm" len="sm"/>
          </a:ln>
        </p:spPr>
      </p:cxnSp>
      <p:cxnSp>
        <p:nvCxnSpPr>
          <p:cNvPr id="203" name="Google Shape;203;p27"/>
          <p:cNvCxnSpPr>
            <a:stCxn id="204" idx="0"/>
            <a:endCxn id="201" idx="2"/>
          </p:cNvCxnSpPr>
          <p:nvPr/>
        </p:nvCxnSpPr>
        <p:spPr>
          <a:xfrm rot="-5400000">
            <a:off x="2074925" y="2502475"/>
            <a:ext cx="482400" cy="846300"/>
          </a:xfrm>
          <a:prstGeom prst="bentConnector3">
            <a:avLst>
              <a:gd name="adj1" fmla="val 49994"/>
            </a:avLst>
          </a:prstGeom>
          <a:noFill/>
          <a:ln w="38100" cap="flat" cmpd="sng">
            <a:solidFill>
              <a:srgbClr val="999999"/>
            </a:solidFill>
            <a:prstDash val="solid"/>
            <a:miter lim="8000"/>
            <a:headEnd type="none" w="sm" len="sm"/>
            <a:tailEnd type="none" w="sm" len="sm"/>
          </a:ln>
        </p:spPr>
      </p:cxnSp>
      <p:cxnSp>
        <p:nvCxnSpPr>
          <p:cNvPr id="205" name="Google Shape;205;p27"/>
          <p:cNvCxnSpPr>
            <a:stCxn id="206" idx="0"/>
            <a:endCxn id="207" idx="2"/>
          </p:cNvCxnSpPr>
          <p:nvPr/>
        </p:nvCxnSpPr>
        <p:spPr>
          <a:xfrm rot="5400000" flipH="1">
            <a:off x="6673060" y="2285520"/>
            <a:ext cx="482400" cy="1280400"/>
          </a:xfrm>
          <a:prstGeom prst="bentConnector3">
            <a:avLst>
              <a:gd name="adj1" fmla="val 50003"/>
            </a:avLst>
          </a:prstGeom>
          <a:noFill/>
          <a:ln w="38100" cap="flat" cmpd="sng">
            <a:solidFill>
              <a:srgbClr val="999999"/>
            </a:solidFill>
            <a:prstDash val="solid"/>
            <a:miter lim="8000"/>
            <a:headEnd type="none" w="sm" len="sm"/>
            <a:tailEnd type="none" w="sm" len="sm"/>
          </a:ln>
        </p:spPr>
      </p:cxnSp>
      <p:grpSp>
        <p:nvGrpSpPr>
          <p:cNvPr id="208" name="Google Shape;208;p27"/>
          <p:cNvGrpSpPr/>
          <p:nvPr/>
        </p:nvGrpSpPr>
        <p:grpSpPr>
          <a:xfrm>
            <a:off x="3618560" y="676170"/>
            <a:ext cx="1538100" cy="492613"/>
            <a:chOff x="3802950" y="1145950"/>
            <a:chExt cx="1538100" cy="492613"/>
          </a:xfrm>
        </p:grpSpPr>
        <p:sp>
          <p:nvSpPr>
            <p:cNvPr id="202" name="Google Shape;202;p27"/>
            <p:cNvSpPr txBox="1"/>
            <p:nvPr/>
          </p:nvSpPr>
          <p:spPr>
            <a:xfrm>
              <a:off x="3802950" y="1145963"/>
              <a:ext cx="1538100" cy="492600"/>
            </a:xfrm>
            <a:prstGeom prst="rect">
              <a:avLst/>
            </a:prstGeom>
            <a:solidFill>
              <a:srgbClr val="2F2F2F"/>
            </a:solidFill>
            <a:ln w="19050" cap="flat" cmpd="sng">
              <a:solidFill>
                <a:srgbClr val="2F2F2F"/>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Data Collection, Pre-processing &amp; EDA</a:t>
              </a:r>
              <a:endParaRPr sz="1000">
                <a:solidFill>
                  <a:srgbClr val="FFFFFF"/>
                </a:solidFill>
                <a:latin typeface="Roboto"/>
                <a:ea typeface="Roboto"/>
                <a:cs typeface="Roboto"/>
                <a:sym typeface="Roboto"/>
              </a:endParaRPr>
            </a:p>
          </p:txBody>
        </p:sp>
        <p:sp>
          <p:nvSpPr>
            <p:cNvPr id="209" name="Google Shape;209;p27"/>
            <p:cNvSpPr/>
            <p:nvPr/>
          </p:nvSpPr>
          <p:spPr>
            <a:xfrm>
              <a:off x="3802950" y="1145950"/>
              <a:ext cx="1538100" cy="5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 name="Google Shape;210;p27"/>
          <p:cNvGrpSpPr/>
          <p:nvPr/>
        </p:nvGrpSpPr>
        <p:grpSpPr>
          <a:xfrm>
            <a:off x="1878525" y="1995457"/>
            <a:ext cx="1739925" cy="689029"/>
            <a:chOff x="2014425" y="2297644"/>
            <a:chExt cx="1739925" cy="495313"/>
          </a:xfrm>
        </p:grpSpPr>
        <p:sp>
          <p:nvSpPr>
            <p:cNvPr id="201" name="Google Shape;201;p27"/>
            <p:cNvSpPr txBox="1"/>
            <p:nvPr/>
          </p:nvSpPr>
          <p:spPr>
            <a:xfrm>
              <a:off x="2014425" y="2350456"/>
              <a:ext cx="1721700" cy="442500"/>
            </a:xfrm>
            <a:prstGeom prst="rect">
              <a:avLst/>
            </a:prstGeom>
            <a:solidFill>
              <a:srgbClr val="414141"/>
            </a:solidFill>
            <a:ln w="19050" cap="flat" cmpd="sng">
              <a:solidFill>
                <a:srgbClr val="41414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CountVectorizer</a:t>
              </a:r>
              <a:endParaRPr sz="1000">
                <a:solidFill>
                  <a:srgbClr val="FFFFFF"/>
                </a:solidFill>
                <a:latin typeface="Roboto"/>
                <a:ea typeface="Roboto"/>
                <a:cs typeface="Roboto"/>
                <a:sym typeface="Roboto"/>
              </a:endParaRPr>
            </a:p>
            <a:p>
              <a:pPr marL="114300" lvl="0" indent="0" algn="l" rtl="0">
                <a:spcBef>
                  <a:spcPts val="0"/>
                </a:spcBef>
                <a:spcAft>
                  <a:spcPts val="0"/>
                </a:spcAft>
                <a:buClr>
                  <a:schemeClr val="dk1"/>
                </a:buClr>
                <a:buSzPts val="1100"/>
                <a:buFont typeface="Arial"/>
                <a:buNone/>
              </a:pPr>
              <a:r>
                <a:rPr lang="en" sz="1000">
                  <a:solidFill>
                    <a:schemeClr val="lt1"/>
                  </a:solidFill>
                  <a:latin typeface="Roboto"/>
                  <a:ea typeface="Roboto"/>
                  <a:cs typeface="Roboto"/>
                  <a:sym typeface="Roboto"/>
                </a:rPr>
                <a:t>1. N_gram : (1,1)</a:t>
              </a:r>
              <a:endParaRPr sz="1000">
                <a:solidFill>
                  <a:schemeClr val="lt1"/>
                </a:solidFill>
                <a:latin typeface="Roboto"/>
                <a:ea typeface="Roboto"/>
                <a:cs typeface="Roboto"/>
                <a:sym typeface="Roboto"/>
              </a:endParaRPr>
            </a:p>
            <a:p>
              <a:pPr marL="114300" lvl="0" indent="0" algn="l" rtl="0">
                <a:spcBef>
                  <a:spcPts val="0"/>
                </a:spcBef>
                <a:spcAft>
                  <a:spcPts val="0"/>
                </a:spcAft>
                <a:buNone/>
              </a:pPr>
              <a:r>
                <a:rPr lang="en" sz="1000">
                  <a:solidFill>
                    <a:schemeClr val="lt1"/>
                  </a:solidFill>
                  <a:latin typeface="Roboto"/>
                  <a:ea typeface="Roboto"/>
                  <a:cs typeface="Roboto"/>
                  <a:sym typeface="Roboto"/>
                </a:rPr>
                <a:t>2. max_features : 5000</a:t>
              </a:r>
              <a:endParaRPr sz="1000">
                <a:solidFill>
                  <a:srgbClr val="FFFFFF"/>
                </a:solidFill>
                <a:latin typeface="Roboto"/>
                <a:ea typeface="Roboto"/>
                <a:cs typeface="Roboto"/>
                <a:sym typeface="Roboto"/>
              </a:endParaRPr>
            </a:p>
          </p:txBody>
        </p:sp>
        <p:sp>
          <p:nvSpPr>
            <p:cNvPr id="211" name="Google Shape;211;p27"/>
            <p:cNvSpPr/>
            <p:nvPr/>
          </p:nvSpPr>
          <p:spPr>
            <a:xfrm rot="10800000" flipH="1">
              <a:off x="2032650" y="2297644"/>
              <a:ext cx="1721700" cy="528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12" name="Google Shape;212;p27"/>
          <p:cNvGrpSpPr/>
          <p:nvPr/>
        </p:nvGrpSpPr>
        <p:grpSpPr>
          <a:xfrm>
            <a:off x="5388850" y="1995662"/>
            <a:ext cx="1770300" cy="688833"/>
            <a:chOff x="5573235" y="2350456"/>
            <a:chExt cx="1770300" cy="615414"/>
          </a:xfrm>
        </p:grpSpPr>
        <p:sp>
          <p:nvSpPr>
            <p:cNvPr id="207" name="Google Shape;207;p27"/>
            <p:cNvSpPr txBox="1"/>
            <p:nvPr/>
          </p:nvSpPr>
          <p:spPr>
            <a:xfrm>
              <a:off x="5573235" y="2388370"/>
              <a:ext cx="1770300" cy="577500"/>
            </a:xfrm>
            <a:prstGeom prst="rect">
              <a:avLst/>
            </a:prstGeom>
            <a:solidFill>
              <a:srgbClr val="414141"/>
            </a:solid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TF-IDF Vectorizer</a:t>
              </a:r>
              <a:endParaRPr sz="1000">
                <a:solidFill>
                  <a:srgbClr val="FFFFFF"/>
                </a:solidFill>
                <a:latin typeface="Roboto"/>
                <a:ea typeface="Roboto"/>
                <a:cs typeface="Roboto"/>
                <a:sym typeface="Roboto"/>
              </a:endParaRPr>
            </a:p>
            <a:p>
              <a:pPr marL="114300" lvl="0" indent="0" algn="l" rtl="0">
                <a:spcBef>
                  <a:spcPts val="0"/>
                </a:spcBef>
                <a:spcAft>
                  <a:spcPts val="0"/>
                </a:spcAft>
                <a:buNone/>
              </a:pPr>
              <a:r>
                <a:rPr lang="en" sz="1000">
                  <a:solidFill>
                    <a:srgbClr val="FFFFFF"/>
                  </a:solidFill>
                  <a:latin typeface="Roboto"/>
                  <a:ea typeface="Roboto"/>
                  <a:cs typeface="Roboto"/>
                  <a:sym typeface="Roboto"/>
                </a:rPr>
                <a:t>1. N_gram : (1,1)</a:t>
              </a:r>
              <a:endParaRPr sz="1000">
                <a:solidFill>
                  <a:srgbClr val="FFFFFF"/>
                </a:solidFill>
                <a:latin typeface="Roboto"/>
                <a:ea typeface="Roboto"/>
                <a:cs typeface="Roboto"/>
                <a:sym typeface="Roboto"/>
              </a:endParaRPr>
            </a:p>
            <a:p>
              <a:pPr marL="114300" lvl="0" indent="0" algn="l" rtl="0">
                <a:spcBef>
                  <a:spcPts val="0"/>
                </a:spcBef>
                <a:spcAft>
                  <a:spcPts val="0"/>
                </a:spcAft>
                <a:buNone/>
              </a:pPr>
              <a:r>
                <a:rPr lang="en" sz="1000">
                  <a:solidFill>
                    <a:srgbClr val="FFFFFF"/>
                  </a:solidFill>
                  <a:latin typeface="Roboto"/>
                  <a:ea typeface="Roboto"/>
                  <a:cs typeface="Roboto"/>
                  <a:sym typeface="Roboto"/>
                </a:rPr>
                <a:t>2. max_features : 5000</a:t>
              </a:r>
              <a:endParaRPr sz="1000">
                <a:solidFill>
                  <a:srgbClr val="FFFFFF"/>
                </a:solidFill>
                <a:latin typeface="Roboto"/>
                <a:ea typeface="Roboto"/>
                <a:cs typeface="Roboto"/>
                <a:sym typeface="Roboto"/>
              </a:endParaRPr>
            </a:p>
          </p:txBody>
        </p:sp>
        <p:sp>
          <p:nvSpPr>
            <p:cNvPr id="213" name="Google Shape;213;p27"/>
            <p:cNvSpPr/>
            <p:nvPr/>
          </p:nvSpPr>
          <p:spPr>
            <a:xfrm>
              <a:off x="5573239" y="2350456"/>
              <a:ext cx="1721700" cy="60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14" name="Google Shape;214;p27"/>
          <p:cNvGrpSpPr/>
          <p:nvPr/>
        </p:nvGrpSpPr>
        <p:grpSpPr>
          <a:xfrm>
            <a:off x="6785410" y="3166920"/>
            <a:ext cx="1538100" cy="954300"/>
            <a:chOff x="6998900" y="3555038"/>
            <a:chExt cx="1538100" cy="954300"/>
          </a:xfrm>
        </p:grpSpPr>
        <p:sp>
          <p:nvSpPr>
            <p:cNvPr id="206" name="Google Shape;206;p27"/>
            <p:cNvSpPr txBox="1"/>
            <p:nvPr/>
          </p:nvSpPr>
          <p:spPr>
            <a:xfrm>
              <a:off x="6998900" y="3555038"/>
              <a:ext cx="1538100" cy="954300"/>
            </a:xfrm>
            <a:prstGeom prst="rect">
              <a:avLst/>
            </a:prstGeom>
            <a:solidFill>
              <a:srgbClr val="505050"/>
            </a:solidFill>
            <a:ln w="19050" cap="flat" cmpd="sng">
              <a:solidFill>
                <a:srgbClr val="505050"/>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Multinomial Naives Bayes</a:t>
              </a:r>
              <a:endParaRPr sz="1000">
                <a:solidFill>
                  <a:srgbClr val="FFFFFF"/>
                </a:solidFill>
                <a:latin typeface="Roboto"/>
                <a:ea typeface="Roboto"/>
                <a:cs typeface="Roboto"/>
                <a:sym typeface="Roboto"/>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a:p>
              <a:pPr marL="0" lvl="0" indent="0" algn="l" rtl="0">
                <a:spcBef>
                  <a:spcPts val="0"/>
                </a:spcBef>
                <a:spcAft>
                  <a:spcPts val="0"/>
                </a:spcAft>
                <a:buNone/>
              </a:pPr>
              <a:r>
                <a:rPr lang="en" sz="1000">
                  <a:solidFill>
                    <a:srgbClr val="FFFFFF"/>
                  </a:solidFill>
                  <a:latin typeface="Roboto"/>
                  <a:ea typeface="Roboto"/>
                  <a:cs typeface="Roboto"/>
                  <a:sym typeface="Roboto"/>
                </a:rPr>
                <a:t>Hyperparameters:</a:t>
              </a:r>
              <a:endParaRPr sz="1000">
                <a:solidFill>
                  <a:srgbClr val="FFFFFF"/>
                </a:solidFill>
                <a:latin typeface="Roboto"/>
                <a:ea typeface="Roboto"/>
                <a:cs typeface="Roboto"/>
                <a:sym typeface="Roboto"/>
              </a:endParaRPr>
            </a:p>
            <a:p>
              <a:pPr marL="285750" lvl="0" indent="-177800" algn="l" rtl="0">
                <a:spcBef>
                  <a:spcPts val="0"/>
                </a:spcBef>
                <a:spcAft>
                  <a:spcPts val="0"/>
                </a:spcAft>
                <a:buClr>
                  <a:srgbClr val="FFFFFF"/>
                </a:buClr>
                <a:buSzPts val="1000"/>
                <a:buFont typeface="Roboto"/>
                <a:buAutoNum type="arabicPeriod"/>
              </a:pPr>
              <a:r>
                <a:rPr lang="en" sz="1000">
                  <a:solidFill>
                    <a:srgbClr val="FFFFFF"/>
                  </a:solidFill>
                  <a:latin typeface="Roboto"/>
                  <a:ea typeface="Roboto"/>
                  <a:cs typeface="Roboto"/>
                  <a:sym typeface="Roboto"/>
                </a:rPr>
                <a:t>Alpha</a:t>
              </a:r>
              <a:endParaRPr sz="1000">
                <a:solidFill>
                  <a:srgbClr val="FFFFFF"/>
                </a:solidFill>
                <a:latin typeface="Roboto"/>
                <a:ea typeface="Roboto"/>
                <a:cs typeface="Roboto"/>
                <a:sym typeface="Roboto"/>
              </a:endParaRPr>
            </a:p>
          </p:txBody>
        </p:sp>
        <p:sp>
          <p:nvSpPr>
            <p:cNvPr id="215" name="Google Shape;215;p27"/>
            <p:cNvSpPr/>
            <p:nvPr/>
          </p:nvSpPr>
          <p:spPr>
            <a:xfrm>
              <a:off x="6998900" y="3555100"/>
              <a:ext cx="1538100" cy="52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 name="Google Shape;216;p27"/>
          <p:cNvGrpSpPr/>
          <p:nvPr/>
        </p:nvGrpSpPr>
        <p:grpSpPr>
          <a:xfrm>
            <a:off x="4031575" y="3166870"/>
            <a:ext cx="1538110" cy="1108280"/>
            <a:chOff x="4225665" y="3554963"/>
            <a:chExt cx="1538110" cy="1108280"/>
          </a:xfrm>
        </p:grpSpPr>
        <p:sp>
          <p:nvSpPr>
            <p:cNvPr id="217" name="Google Shape;217;p27"/>
            <p:cNvSpPr txBox="1"/>
            <p:nvPr/>
          </p:nvSpPr>
          <p:spPr>
            <a:xfrm>
              <a:off x="4225665" y="3555043"/>
              <a:ext cx="1538100" cy="1108200"/>
            </a:xfrm>
            <a:prstGeom prst="rect">
              <a:avLst/>
            </a:prstGeom>
            <a:solidFill>
              <a:srgbClr val="505050"/>
            </a:solidFill>
            <a:ln w="76200" cap="flat" cmpd="sng">
              <a:solidFill>
                <a:srgbClr val="FF0000"/>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Logistic Regression</a:t>
              </a:r>
              <a:endParaRPr sz="1000">
                <a:solidFill>
                  <a:srgbClr val="FFFFFF"/>
                </a:solidFill>
                <a:latin typeface="Roboto"/>
                <a:ea typeface="Roboto"/>
                <a:cs typeface="Roboto"/>
                <a:sym typeface="Roboto"/>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a:p>
              <a:pPr marL="0" lvl="0" indent="0" algn="l" rtl="0">
                <a:spcBef>
                  <a:spcPts val="0"/>
                </a:spcBef>
                <a:spcAft>
                  <a:spcPts val="0"/>
                </a:spcAft>
                <a:buNone/>
              </a:pPr>
              <a:r>
                <a:rPr lang="en" sz="1000">
                  <a:solidFill>
                    <a:srgbClr val="FFFFFF"/>
                  </a:solidFill>
                  <a:latin typeface="Roboto"/>
                  <a:ea typeface="Roboto"/>
                  <a:cs typeface="Roboto"/>
                  <a:sym typeface="Roboto"/>
                </a:rPr>
                <a:t>Hyperparameters:</a:t>
              </a:r>
              <a:endParaRPr sz="1000">
                <a:solidFill>
                  <a:srgbClr val="FFFFFF"/>
                </a:solidFill>
                <a:latin typeface="Roboto"/>
                <a:ea typeface="Roboto"/>
                <a:cs typeface="Roboto"/>
                <a:sym typeface="Roboto"/>
              </a:endParaRPr>
            </a:p>
            <a:p>
              <a:pPr marL="285750" lvl="0" indent="-177800" algn="l" rtl="0">
                <a:spcBef>
                  <a:spcPts val="0"/>
                </a:spcBef>
                <a:spcAft>
                  <a:spcPts val="0"/>
                </a:spcAft>
                <a:buClr>
                  <a:srgbClr val="FFFFFF"/>
                </a:buClr>
                <a:buSzPts val="1000"/>
                <a:buFont typeface="Roboto"/>
                <a:buAutoNum type="arabicPeriod"/>
              </a:pPr>
              <a:r>
                <a:rPr lang="en" sz="1000">
                  <a:solidFill>
                    <a:srgbClr val="FFFFFF"/>
                  </a:solidFill>
                  <a:latin typeface="Roboto"/>
                  <a:ea typeface="Roboto"/>
                  <a:cs typeface="Roboto"/>
                  <a:sym typeface="Roboto"/>
                </a:rPr>
                <a:t>Solver : Liblinear</a:t>
              </a:r>
              <a:endParaRPr sz="1000">
                <a:solidFill>
                  <a:srgbClr val="FFFFFF"/>
                </a:solidFill>
                <a:latin typeface="Roboto"/>
                <a:ea typeface="Roboto"/>
                <a:cs typeface="Roboto"/>
                <a:sym typeface="Roboto"/>
              </a:endParaRPr>
            </a:p>
            <a:p>
              <a:pPr marL="285750" lvl="0" indent="-177800" algn="l" rtl="0">
                <a:spcBef>
                  <a:spcPts val="0"/>
                </a:spcBef>
                <a:spcAft>
                  <a:spcPts val="0"/>
                </a:spcAft>
                <a:buClr>
                  <a:srgbClr val="FFFFFF"/>
                </a:buClr>
                <a:buSzPts val="1000"/>
                <a:buFont typeface="Roboto"/>
                <a:buAutoNum type="arabicPeriod"/>
              </a:pPr>
              <a:r>
                <a:rPr lang="en" sz="1000">
                  <a:solidFill>
                    <a:srgbClr val="FFFFFF"/>
                  </a:solidFill>
                  <a:latin typeface="Roboto"/>
                  <a:ea typeface="Roboto"/>
                  <a:cs typeface="Roboto"/>
                  <a:sym typeface="Roboto"/>
                </a:rPr>
                <a:t>C : 1.0</a:t>
              </a:r>
              <a:endParaRPr sz="1000">
                <a:solidFill>
                  <a:srgbClr val="FFFFFF"/>
                </a:solidFill>
                <a:latin typeface="Roboto"/>
                <a:ea typeface="Roboto"/>
                <a:cs typeface="Roboto"/>
                <a:sym typeface="Roboto"/>
              </a:endParaRPr>
            </a:p>
            <a:p>
              <a:pPr marL="285750" lvl="0" indent="-177800" algn="l" rtl="0">
                <a:spcBef>
                  <a:spcPts val="0"/>
                </a:spcBef>
                <a:spcAft>
                  <a:spcPts val="0"/>
                </a:spcAft>
                <a:buClr>
                  <a:srgbClr val="FFFFFF"/>
                </a:buClr>
                <a:buSzPts val="1000"/>
                <a:buFont typeface="Roboto"/>
                <a:buAutoNum type="arabicPeriod"/>
              </a:pPr>
              <a:r>
                <a:rPr lang="en" sz="1000">
                  <a:solidFill>
                    <a:srgbClr val="FFFFFF"/>
                  </a:solidFill>
                  <a:latin typeface="Roboto"/>
                  <a:ea typeface="Roboto"/>
                  <a:cs typeface="Roboto"/>
                  <a:sym typeface="Roboto"/>
                </a:rPr>
                <a:t>L1_ratio : 0</a:t>
              </a:r>
              <a:endParaRPr sz="1000">
                <a:solidFill>
                  <a:srgbClr val="FFFFFF"/>
                </a:solidFill>
                <a:latin typeface="Roboto"/>
                <a:ea typeface="Roboto"/>
                <a:cs typeface="Roboto"/>
                <a:sym typeface="Roboto"/>
              </a:endParaRPr>
            </a:p>
          </p:txBody>
        </p:sp>
        <p:sp>
          <p:nvSpPr>
            <p:cNvPr id="218" name="Google Shape;218;p27"/>
            <p:cNvSpPr/>
            <p:nvPr/>
          </p:nvSpPr>
          <p:spPr>
            <a:xfrm>
              <a:off x="4225675" y="3554963"/>
              <a:ext cx="1538100" cy="52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grpSp>
        <p:nvGrpSpPr>
          <p:cNvPr id="219" name="Google Shape;219;p27"/>
          <p:cNvGrpSpPr/>
          <p:nvPr/>
        </p:nvGrpSpPr>
        <p:grpSpPr>
          <a:xfrm>
            <a:off x="1032125" y="3166825"/>
            <a:ext cx="1721700" cy="954426"/>
            <a:chOff x="1187400" y="3555024"/>
            <a:chExt cx="1721700" cy="1040700"/>
          </a:xfrm>
        </p:grpSpPr>
        <p:sp>
          <p:nvSpPr>
            <p:cNvPr id="204" name="Google Shape;204;p27"/>
            <p:cNvSpPr txBox="1"/>
            <p:nvPr/>
          </p:nvSpPr>
          <p:spPr>
            <a:xfrm>
              <a:off x="1187400" y="3555024"/>
              <a:ext cx="1721700" cy="1040700"/>
            </a:xfrm>
            <a:prstGeom prst="rect">
              <a:avLst/>
            </a:prstGeom>
            <a:solidFill>
              <a:srgbClr val="505050"/>
            </a:solidFill>
            <a:ln w="19050" cap="flat" cmpd="sng">
              <a:solidFill>
                <a:srgbClr val="505050"/>
              </a:solidFill>
              <a:prstDash val="solid"/>
              <a:round/>
              <a:headEnd type="none" w="sm" len="sm"/>
              <a:tailEnd type="none" w="sm" len="sm"/>
            </a:ln>
          </p:spPr>
          <p:txBody>
            <a:bodyPr spcFirstLastPara="1" wrap="square" lIns="91425" tIns="91425" rIns="91425" bIns="91425" anchor="ctr" anchorCtr="0">
              <a:sp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Random Forest Classifier</a:t>
              </a:r>
              <a:endParaRPr sz="1000">
                <a:solidFill>
                  <a:srgbClr val="FFFFFF"/>
                </a:solidFill>
                <a:latin typeface="Roboto"/>
                <a:ea typeface="Roboto"/>
                <a:cs typeface="Roboto"/>
                <a:sym typeface="Roboto"/>
              </a:endParaRPr>
            </a:p>
            <a:p>
              <a:pPr marL="0" lvl="0" indent="0" algn="ctr" rtl="0">
                <a:spcBef>
                  <a:spcPts val="0"/>
                </a:spcBef>
                <a:spcAft>
                  <a:spcPts val="0"/>
                </a:spcAft>
                <a:buNone/>
              </a:pPr>
              <a:endParaRPr sz="1000">
                <a:solidFill>
                  <a:srgbClr val="FFFFFF"/>
                </a:solidFill>
                <a:latin typeface="Roboto"/>
                <a:ea typeface="Roboto"/>
                <a:cs typeface="Roboto"/>
                <a:sym typeface="Roboto"/>
              </a:endParaRPr>
            </a:p>
            <a:p>
              <a:pPr marL="0" lvl="0" indent="0" algn="l" rtl="0">
                <a:spcBef>
                  <a:spcPts val="0"/>
                </a:spcBef>
                <a:spcAft>
                  <a:spcPts val="0"/>
                </a:spcAft>
                <a:buNone/>
              </a:pPr>
              <a:r>
                <a:rPr lang="en" sz="1000">
                  <a:solidFill>
                    <a:srgbClr val="FFFFFF"/>
                  </a:solidFill>
                  <a:latin typeface="Roboto"/>
                  <a:ea typeface="Roboto"/>
                  <a:cs typeface="Roboto"/>
                  <a:sym typeface="Roboto"/>
                </a:rPr>
                <a:t>Hyperparameters:</a:t>
              </a:r>
              <a:endParaRPr sz="1000">
                <a:solidFill>
                  <a:srgbClr val="FFFFFF"/>
                </a:solidFill>
                <a:latin typeface="Roboto"/>
                <a:ea typeface="Roboto"/>
                <a:cs typeface="Roboto"/>
                <a:sym typeface="Roboto"/>
              </a:endParaRPr>
            </a:p>
            <a:p>
              <a:pPr marL="285750" lvl="0" indent="-177800" algn="l" rtl="0">
                <a:spcBef>
                  <a:spcPts val="0"/>
                </a:spcBef>
                <a:spcAft>
                  <a:spcPts val="0"/>
                </a:spcAft>
                <a:buClr>
                  <a:srgbClr val="FFFFFF"/>
                </a:buClr>
                <a:buSzPts val="1000"/>
                <a:buFont typeface="Roboto"/>
                <a:buAutoNum type="arabicPeriod"/>
              </a:pPr>
              <a:r>
                <a:rPr lang="en" sz="1000">
                  <a:solidFill>
                    <a:srgbClr val="FFFFFF"/>
                  </a:solidFill>
                  <a:latin typeface="Roboto"/>
                  <a:ea typeface="Roboto"/>
                  <a:cs typeface="Roboto"/>
                  <a:sym typeface="Roboto"/>
                </a:rPr>
                <a:t>Max depth</a:t>
              </a:r>
              <a:endParaRPr sz="1000">
                <a:solidFill>
                  <a:srgbClr val="FFFFFF"/>
                </a:solidFill>
                <a:latin typeface="Roboto"/>
                <a:ea typeface="Roboto"/>
                <a:cs typeface="Roboto"/>
                <a:sym typeface="Roboto"/>
              </a:endParaRPr>
            </a:p>
            <a:p>
              <a:pPr marL="285750" lvl="0" indent="-177800" algn="l" rtl="0">
                <a:spcBef>
                  <a:spcPts val="0"/>
                </a:spcBef>
                <a:spcAft>
                  <a:spcPts val="0"/>
                </a:spcAft>
                <a:buClr>
                  <a:srgbClr val="FFFFFF"/>
                </a:buClr>
                <a:buSzPts val="1000"/>
                <a:buFont typeface="Roboto"/>
                <a:buAutoNum type="arabicPeriod"/>
              </a:pPr>
              <a:r>
                <a:rPr lang="en" sz="1000">
                  <a:solidFill>
                    <a:srgbClr val="FFFFFF"/>
                  </a:solidFill>
                  <a:latin typeface="Roboto"/>
                  <a:ea typeface="Roboto"/>
                  <a:cs typeface="Roboto"/>
                  <a:sym typeface="Roboto"/>
                </a:rPr>
                <a:t>n_estimator</a:t>
              </a:r>
              <a:endParaRPr sz="1000">
                <a:solidFill>
                  <a:srgbClr val="FFFFFF"/>
                </a:solidFill>
                <a:latin typeface="Roboto"/>
                <a:ea typeface="Roboto"/>
                <a:cs typeface="Roboto"/>
                <a:sym typeface="Roboto"/>
              </a:endParaRPr>
            </a:p>
          </p:txBody>
        </p:sp>
        <p:sp>
          <p:nvSpPr>
            <p:cNvPr id="220" name="Google Shape;220;p27"/>
            <p:cNvSpPr/>
            <p:nvPr/>
          </p:nvSpPr>
          <p:spPr>
            <a:xfrm>
              <a:off x="1187400" y="3555133"/>
              <a:ext cx="1721700" cy="690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sp>
        <p:nvSpPr>
          <p:cNvPr id="221" name="Google Shape;221;p27"/>
          <p:cNvSpPr txBox="1"/>
          <p:nvPr/>
        </p:nvSpPr>
        <p:spPr>
          <a:xfrm>
            <a:off x="755375" y="1167475"/>
            <a:ext cx="1357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rgbClr val="0000FF"/>
                </a:solidFill>
                <a:latin typeface="Sniglet"/>
                <a:ea typeface="Sniglet"/>
                <a:cs typeface="Sniglet"/>
                <a:sym typeface="Sniglet"/>
              </a:rPr>
              <a:t>GridSearch</a:t>
            </a:r>
            <a:endParaRPr sz="1800">
              <a:solidFill>
                <a:srgbClr val="0000FF"/>
              </a:solidFill>
              <a:latin typeface="Sniglet"/>
              <a:ea typeface="Sniglet"/>
              <a:cs typeface="Sniglet"/>
              <a:sym typeface="Sniglet"/>
            </a:endParaRPr>
          </a:p>
        </p:txBody>
      </p:sp>
      <p:cxnSp>
        <p:nvCxnSpPr>
          <p:cNvPr id="222" name="Google Shape;222;p27"/>
          <p:cNvCxnSpPr/>
          <p:nvPr/>
        </p:nvCxnSpPr>
        <p:spPr>
          <a:xfrm>
            <a:off x="2665800" y="2924975"/>
            <a:ext cx="2148600" cy="0"/>
          </a:xfrm>
          <a:prstGeom prst="straightConnector1">
            <a:avLst/>
          </a:prstGeom>
          <a:noFill/>
          <a:ln w="38100" cap="flat" cmpd="sng">
            <a:solidFill>
              <a:srgbClr val="999999"/>
            </a:solidFill>
            <a:prstDash val="solid"/>
            <a:round/>
            <a:headEnd type="none" w="med" len="med"/>
            <a:tailEnd type="none" w="med" len="med"/>
          </a:ln>
        </p:spPr>
      </p:cxnSp>
      <p:cxnSp>
        <p:nvCxnSpPr>
          <p:cNvPr id="223" name="Google Shape;223;p27"/>
          <p:cNvCxnSpPr>
            <a:stCxn id="202" idx="2"/>
            <a:endCxn id="207" idx="0"/>
          </p:cNvCxnSpPr>
          <p:nvPr/>
        </p:nvCxnSpPr>
        <p:spPr>
          <a:xfrm rot="-5400000" flipH="1">
            <a:off x="4896110" y="660282"/>
            <a:ext cx="869400" cy="1886400"/>
          </a:xfrm>
          <a:prstGeom prst="bentConnector3">
            <a:avLst>
              <a:gd name="adj1" fmla="val 49995"/>
            </a:avLst>
          </a:prstGeom>
          <a:noFill/>
          <a:ln w="38100" cap="flat" cmpd="sng">
            <a:solidFill>
              <a:srgbClr val="FF0000"/>
            </a:solidFill>
            <a:prstDash val="solid"/>
            <a:miter lim="8000"/>
            <a:headEnd type="none" w="sm" len="sm"/>
            <a:tailEnd type="none" w="sm" len="sm"/>
          </a:ln>
        </p:spPr>
      </p:cxnSp>
      <p:cxnSp>
        <p:nvCxnSpPr>
          <p:cNvPr id="224" name="Google Shape;224;p27"/>
          <p:cNvCxnSpPr>
            <a:stCxn id="218" idx="0"/>
            <a:endCxn id="207" idx="2"/>
          </p:cNvCxnSpPr>
          <p:nvPr/>
        </p:nvCxnSpPr>
        <p:spPr>
          <a:xfrm rot="-5400000">
            <a:off x="5296085" y="2189020"/>
            <a:ext cx="482400" cy="1473300"/>
          </a:xfrm>
          <a:prstGeom prst="bentConnector3">
            <a:avLst>
              <a:gd name="adj1" fmla="val 49997"/>
            </a:avLst>
          </a:prstGeom>
          <a:noFill/>
          <a:ln w="38100" cap="flat" cmpd="sng">
            <a:solidFill>
              <a:srgbClr val="FF0000"/>
            </a:solidFill>
            <a:prstDash val="solid"/>
            <a:miter lim="8000"/>
            <a:headEnd type="none" w="sm" len="sm"/>
            <a:tailEnd type="none" w="sm" len="sm"/>
          </a:ln>
        </p:spPr>
      </p:cxnSp>
      <p:cxnSp>
        <p:nvCxnSpPr>
          <p:cNvPr id="225" name="Google Shape;225;p27"/>
          <p:cNvCxnSpPr>
            <a:stCxn id="217" idx="2"/>
          </p:cNvCxnSpPr>
          <p:nvPr/>
        </p:nvCxnSpPr>
        <p:spPr>
          <a:xfrm>
            <a:off x="4800625" y="4275150"/>
            <a:ext cx="0" cy="423300"/>
          </a:xfrm>
          <a:prstGeom prst="straightConnector1">
            <a:avLst/>
          </a:prstGeom>
          <a:noFill/>
          <a:ln w="38100" cap="flat" cmpd="sng">
            <a:solidFill>
              <a:srgbClr val="FF0000"/>
            </a:solidFill>
            <a:prstDash val="solid"/>
            <a:round/>
            <a:headEnd type="none" w="med" len="med"/>
            <a:tailEnd type="triangle" w="med" len="med"/>
          </a:ln>
        </p:spPr>
      </p:cxnSp>
      <p:sp>
        <p:nvSpPr>
          <p:cNvPr id="226" name="Google Shape;226;p27"/>
          <p:cNvSpPr txBox="1"/>
          <p:nvPr/>
        </p:nvSpPr>
        <p:spPr>
          <a:xfrm>
            <a:off x="4031575" y="4573200"/>
            <a:ext cx="1625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Sniglet"/>
                <a:ea typeface="Sniglet"/>
                <a:cs typeface="Sniglet"/>
                <a:sym typeface="Sniglet"/>
              </a:rPr>
              <a:t>Best Choice by GridSearch</a:t>
            </a:r>
            <a:endParaRPr>
              <a:latin typeface="Sniglet"/>
              <a:ea typeface="Sniglet"/>
              <a:cs typeface="Sniglet"/>
              <a:sym typeface="Snigle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graphicFrame>
        <p:nvGraphicFramePr>
          <p:cNvPr id="231" name="Google Shape;231;p28"/>
          <p:cNvGraphicFramePr/>
          <p:nvPr/>
        </p:nvGraphicFramePr>
        <p:xfrm>
          <a:off x="5322925" y="983538"/>
          <a:ext cx="3000000" cy="3000000"/>
        </p:xfrm>
        <a:graphic>
          <a:graphicData uri="http://schemas.openxmlformats.org/drawingml/2006/table">
            <a:tbl>
              <a:tblPr>
                <a:noFill/>
                <a:tableStyleId>{10CE12BF-1AE3-477E-94A4-680EFD3913F0}</a:tableStyleId>
              </a:tblPr>
              <a:tblGrid>
                <a:gridCol w="1825700">
                  <a:extLst>
                    <a:ext uri="{9D8B030D-6E8A-4147-A177-3AD203B41FA5}">
                      <a16:colId xmlns:a16="http://schemas.microsoft.com/office/drawing/2014/main" val="20000"/>
                    </a:ext>
                  </a:extLst>
                </a:gridCol>
                <a:gridCol w="1733500">
                  <a:extLst>
                    <a:ext uri="{9D8B030D-6E8A-4147-A177-3AD203B41FA5}">
                      <a16:colId xmlns:a16="http://schemas.microsoft.com/office/drawing/2014/main" val="20001"/>
                    </a:ext>
                  </a:extLst>
                </a:gridCol>
              </a:tblGrid>
              <a:tr h="396200">
                <a:tc>
                  <a:txBody>
                    <a:bodyPr/>
                    <a:lstStyle/>
                    <a:p>
                      <a:pPr marL="0" lvl="0" indent="0" algn="ctr" rtl="0">
                        <a:spcBef>
                          <a:spcPts val="0"/>
                        </a:spcBef>
                        <a:spcAft>
                          <a:spcPts val="0"/>
                        </a:spcAft>
                        <a:buNone/>
                      </a:pPr>
                      <a:r>
                        <a:rPr lang="en">
                          <a:latin typeface="Calibri"/>
                          <a:ea typeface="Calibri"/>
                          <a:cs typeface="Calibri"/>
                          <a:sym typeface="Calibri"/>
                        </a:rPr>
                        <a:t>Parameters</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r>
                        <a:rPr lang="en">
                          <a:latin typeface="Calibri"/>
                          <a:ea typeface="Calibri"/>
                          <a:cs typeface="Calibri"/>
                          <a:sym typeface="Calibri"/>
                        </a:rPr>
                        <a:t>Results</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latin typeface="Calibri"/>
                          <a:ea typeface="Calibri"/>
                          <a:cs typeface="Calibri"/>
                          <a:sym typeface="Calibri"/>
                        </a:rPr>
                        <a:t>Vectorizer</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Calibri"/>
                          <a:ea typeface="Calibri"/>
                          <a:cs typeface="Calibri"/>
                          <a:sym typeface="Calibri"/>
                        </a:rPr>
                        <a:t>Tfidf Vectorizer</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latin typeface="Calibri"/>
                          <a:ea typeface="Calibri"/>
                          <a:cs typeface="Calibri"/>
                          <a:sym typeface="Calibri"/>
                        </a:rPr>
                        <a:t>Model</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Calibri"/>
                          <a:ea typeface="Calibri"/>
                          <a:cs typeface="Calibri"/>
                          <a:sym typeface="Calibri"/>
                        </a:rPr>
                        <a:t>LogisticRegression</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latin typeface="Calibri"/>
                          <a:ea typeface="Calibri"/>
                          <a:cs typeface="Calibri"/>
                          <a:sym typeface="Calibri"/>
                        </a:rPr>
                        <a:t>Train AUC Score </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Calibri"/>
                          <a:ea typeface="Calibri"/>
                          <a:cs typeface="Calibri"/>
                          <a:sym typeface="Calibri"/>
                        </a:rPr>
                        <a:t>0.999</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latin typeface="Calibri"/>
                          <a:ea typeface="Calibri"/>
                          <a:cs typeface="Calibri"/>
                          <a:sym typeface="Calibri"/>
                        </a:rPr>
                        <a:t>Test AUC Score</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Calibri"/>
                          <a:ea typeface="Calibri"/>
                          <a:cs typeface="Calibri"/>
                          <a:sym typeface="Calibri"/>
                        </a:rPr>
                        <a:t>0.993</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a:latin typeface="Calibri"/>
                          <a:ea typeface="Calibri"/>
                          <a:cs typeface="Calibri"/>
                          <a:sym typeface="Calibri"/>
                        </a:rPr>
                        <a:t>Model Train Accuracy</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Calibri"/>
                          <a:ea typeface="Calibri"/>
                          <a:cs typeface="Calibri"/>
                          <a:sym typeface="Calibri"/>
                        </a:rPr>
                        <a:t>0.990</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396200">
                <a:tc>
                  <a:txBody>
                    <a:bodyPr/>
                    <a:lstStyle/>
                    <a:p>
                      <a:pPr marL="0" lvl="0" indent="0" algn="l" rtl="0">
                        <a:spcBef>
                          <a:spcPts val="0"/>
                        </a:spcBef>
                        <a:spcAft>
                          <a:spcPts val="0"/>
                        </a:spcAft>
                        <a:buNone/>
                      </a:pPr>
                      <a:r>
                        <a:rPr lang="en">
                          <a:latin typeface="Calibri"/>
                          <a:ea typeface="Calibri"/>
                          <a:cs typeface="Calibri"/>
                          <a:sym typeface="Calibri"/>
                        </a:rPr>
                        <a:t>Model Test Accuracy</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latin typeface="Calibri"/>
                          <a:ea typeface="Calibri"/>
                          <a:cs typeface="Calibri"/>
                          <a:sym typeface="Calibri"/>
                        </a:rPr>
                        <a:t>0.959</a:t>
                      </a:r>
                      <a:endParaRPr>
                        <a:latin typeface="Calibri"/>
                        <a:ea typeface="Calibri"/>
                        <a:cs typeface="Calibri"/>
                        <a:sym typeface="Calibri"/>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bl>
          </a:graphicData>
        </a:graphic>
      </p:graphicFrame>
      <p:sp>
        <p:nvSpPr>
          <p:cNvPr id="232" name="Google Shape;232;p28"/>
          <p:cNvSpPr txBox="1">
            <a:spLocks noGrp="1"/>
          </p:cNvSpPr>
          <p:nvPr>
            <p:ph type="ctrTitle" idx="4294967295"/>
          </p:nvPr>
        </p:nvSpPr>
        <p:spPr>
          <a:xfrm>
            <a:off x="506725" y="80850"/>
            <a:ext cx="79191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400"/>
              <a:t>Metrics</a:t>
            </a:r>
            <a:endParaRPr sz="3400"/>
          </a:p>
        </p:txBody>
      </p:sp>
      <p:sp>
        <p:nvSpPr>
          <p:cNvPr id="233" name="Google Shape;233;p28"/>
          <p:cNvSpPr txBox="1"/>
          <p:nvPr/>
        </p:nvSpPr>
        <p:spPr>
          <a:xfrm>
            <a:off x="9526200" y="2346725"/>
            <a:ext cx="188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niglet"/>
                <a:ea typeface="Sniglet"/>
                <a:cs typeface="Sniglet"/>
                <a:sym typeface="Sniglet"/>
              </a:rPr>
              <a:t>Accuracy train test,</a:t>
            </a:r>
            <a:endParaRPr>
              <a:latin typeface="Sniglet"/>
              <a:ea typeface="Sniglet"/>
              <a:cs typeface="Sniglet"/>
              <a:sym typeface="Sniglet"/>
            </a:endParaRPr>
          </a:p>
          <a:p>
            <a:pPr marL="0" lvl="0" indent="0" algn="l" rtl="0">
              <a:spcBef>
                <a:spcPts val="0"/>
              </a:spcBef>
              <a:spcAft>
                <a:spcPts val="0"/>
              </a:spcAft>
              <a:buNone/>
            </a:pPr>
            <a:r>
              <a:rPr lang="en">
                <a:latin typeface="Sniglet"/>
                <a:ea typeface="Sniglet"/>
                <a:cs typeface="Sniglet"/>
                <a:sym typeface="Sniglet"/>
              </a:rPr>
              <a:t>ROC train test</a:t>
            </a:r>
            <a:endParaRPr>
              <a:latin typeface="Sniglet"/>
              <a:ea typeface="Sniglet"/>
              <a:cs typeface="Sniglet"/>
              <a:sym typeface="Sniglet"/>
            </a:endParaRPr>
          </a:p>
        </p:txBody>
      </p:sp>
      <p:pic>
        <p:nvPicPr>
          <p:cNvPr id="234" name="Google Shape;234;p28"/>
          <p:cNvPicPr preferRelativeResize="0"/>
          <p:nvPr/>
        </p:nvPicPr>
        <p:blipFill>
          <a:blip r:embed="rId3">
            <a:alphaModFix/>
          </a:blip>
          <a:stretch>
            <a:fillRect/>
          </a:stretch>
        </p:blipFill>
        <p:spPr>
          <a:xfrm>
            <a:off x="152400" y="849450"/>
            <a:ext cx="5018125" cy="3468692"/>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Google Shape;255;p31"/>
          <p:cNvPicPr preferRelativeResize="0"/>
          <p:nvPr/>
        </p:nvPicPr>
        <p:blipFill>
          <a:blip r:embed="rId3">
            <a:alphaModFix/>
          </a:blip>
          <a:stretch>
            <a:fillRect/>
          </a:stretch>
        </p:blipFill>
        <p:spPr>
          <a:xfrm>
            <a:off x="1285850" y="545525"/>
            <a:ext cx="6418274" cy="4597975"/>
          </a:xfrm>
          <a:prstGeom prst="rect">
            <a:avLst/>
          </a:prstGeom>
          <a:noFill/>
          <a:ln>
            <a:noFill/>
          </a:ln>
        </p:spPr>
      </p:pic>
      <p:sp>
        <p:nvSpPr>
          <p:cNvPr id="256" name="Google Shape;256;p31"/>
          <p:cNvSpPr txBox="1">
            <a:spLocks noGrp="1"/>
          </p:cNvSpPr>
          <p:nvPr>
            <p:ph type="ctrTitle" idx="4294967295"/>
          </p:nvPr>
        </p:nvSpPr>
        <p:spPr>
          <a:xfrm>
            <a:off x="506725" y="80850"/>
            <a:ext cx="79191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400"/>
              <a:t>Model Evaluation - Top Predictors</a:t>
            </a:r>
            <a:endParaRPr sz="49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txBox="1">
            <a:spLocks noGrp="1"/>
          </p:cNvSpPr>
          <p:nvPr>
            <p:ph type="ctrTitle" idx="4294967295"/>
          </p:nvPr>
        </p:nvSpPr>
        <p:spPr>
          <a:xfrm>
            <a:off x="475400" y="0"/>
            <a:ext cx="7934100" cy="71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200"/>
              <a:t>Conclusion </a:t>
            </a:r>
            <a:endParaRPr sz="3600"/>
          </a:p>
        </p:txBody>
      </p:sp>
      <p:grpSp>
        <p:nvGrpSpPr>
          <p:cNvPr id="262" name="Google Shape;262;p32"/>
          <p:cNvGrpSpPr/>
          <p:nvPr/>
        </p:nvGrpSpPr>
        <p:grpSpPr>
          <a:xfrm>
            <a:off x="40400" y="505100"/>
            <a:ext cx="3255250" cy="2410125"/>
            <a:chOff x="40400" y="505100"/>
            <a:chExt cx="3255250" cy="2410125"/>
          </a:xfrm>
        </p:grpSpPr>
        <p:pic>
          <p:nvPicPr>
            <p:cNvPr id="263" name="Google Shape;263;p32"/>
            <p:cNvPicPr preferRelativeResize="0"/>
            <p:nvPr/>
          </p:nvPicPr>
          <p:blipFill>
            <a:blip r:embed="rId3">
              <a:alphaModFix/>
            </a:blip>
            <a:stretch>
              <a:fillRect/>
            </a:stretch>
          </p:blipFill>
          <p:spPr>
            <a:xfrm>
              <a:off x="40400" y="505100"/>
              <a:ext cx="3255250" cy="2410125"/>
            </a:xfrm>
            <a:prstGeom prst="rect">
              <a:avLst/>
            </a:prstGeom>
            <a:noFill/>
            <a:ln>
              <a:noFill/>
            </a:ln>
          </p:spPr>
        </p:pic>
        <p:sp>
          <p:nvSpPr>
            <p:cNvPr id="264" name="Google Shape;264;p32"/>
            <p:cNvSpPr txBox="1"/>
            <p:nvPr/>
          </p:nvSpPr>
          <p:spPr>
            <a:xfrm>
              <a:off x="192213" y="785363"/>
              <a:ext cx="2870100" cy="1739400"/>
            </a:xfrm>
            <a:prstGeom prst="rect">
              <a:avLst/>
            </a:prstGeom>
            <a:noFill/>
            <a:ln>
              <a:noFill/>
            </a:ln>
          </p:spPr>
          <p:txBody>
            <a:bodyPr spcFirstLastPara="1" wrap="square" lIns="91425" tIns="91425" rIns="91425" bIns="91425" anchor="t" anchorCtr="0">
              <a:spAutoFit/>
            </a:bodyPr>
            <a:lstStyle/>
            <a:p>
              <a:pPr marL="457200" lvl="0" indent="0" algn="l" rtl="0">
                <a:spcBef>
                  <a:spcPts val="360"/>
                </a:spcBef>
                <a:spcAft>
                  <a:spcPts val="0"/>
                </a:spcAft>
                <a:buNone/>
              </a:pPr>
              <a:r>
                <a:rPr lang="en" sz="1900">
                  <a:solidFill>
                    <a:schemeClr val="dk1"/>
                  </a:solidFill>
                  <a:latin typeface="Sniglet"/>
                  <a:ea typeface="Sniglet"/>
                  <a:cs typeface="Sniglet"/>
                  <a:sym typeface="Sniglet"/>
                </a:rPr>
                <a:t>I</a:t>
              </a:r>
              <a:r>
                <a:rPr lang="en" sz="1700">
                  <a:solidFill>
                    <a:schemeClr val="dk1"/>
                  </a:solidFill>
                  <a:latin typeface="Sniglet"/>
                  <a:ea typeface="Sniglet"/>
                  <a:cs typeface="Sniglet"/>
                  <a:sym typeface="Sniglet"/>
                </a:rPr>
                <a:t>dentify Marvel and DC fans on reddit for targeted advertising of the client’s new superhero game </a:t>
              </a:r>
              <a:endParaRPr sz="1200">
                <a:latin typeface="Sniglet"/>
                <a:ea typeface="Sniglet"/>
                <a:cs typeface="Sniglet"/>
                <a:sym typeface="Sniglet"/>
              </a:endParaRPr>
            </a:p>
            <a:p>
              <a:pPr marL="0" lvl="0" indent="0" algn="l" rtl="0">
                <a:spcBef>
                  <a:spcPts val="0"/>
                </a:spcBef>
                <a:spcAft>
                  <a:spcPts val="0"/>
                </a:spcAft>
                <a:buNone/>
              </a:pPr>
              <a:endParaRPr>
                <a:latin typeface="Sniglet"/>
                <a:ea typeface="Sniglet"/>
                <a:cs typeface="Sniglet"/>
                <a:sym typeface="Sniglet"/>
              </a:endParaRPr>
            </a:p>
          </p:txBody>
        </p:sp>
      </p:grpSp>
      <p:grpSp>
        <p:nvGrpSpPr>
          <p:cNvPr id="265" name="Google Shape;265;p32"/>
          <p:cNvGrpSpPr/>
          <p:nvPr/>
        </p:nvGrpSpPr>
        <p:grpSpPr>
          <a:xfrm>
            <a:off x="4995075" y="1009925"/>
            <a:ext cx="4010875" cy="2457175"/>
            <a:chOff x="4995075" y="1009925"/>
            <a:chExt cx="4010875" cy="2457175"/>
          </a:xfrm>
        </p:grpSpPr>
        <p:pic>
          <p:nvPicPr>
            <p:cNvPr id="266" name="Google Shape;266;p32"/>
            <p:cNvPicPr preferRelativeResize="0"/>
            <p:nvPr/>
          </p:nvPicPr>
          <p:blipFill>
            <a:blip r:embed="rId4">
              <a:alphaModFix/>
            </a:blip>
            <a:stretch>
              <a:fillRect/>
            </a:stretch>
          </p:blipFill>
          <p:spPr>
            <a:xfrm>
              <a:off x="5686150" y="1009925"/>
              <a:ext cx="3319800" cy="2457175"/>
            </a:xfrm>
            <a:prstGeom prst="rect">
              <a:avLst/>
            </a:prstGeom>
            <a:noFill/>
            <a:ln>
              <a:noFill/>
            </a:ln>
          </p:spPr>
        </p:pic>
        <p:sp>
          <p:nvSpPr>
            <p:cNvPr id="267" name="Google Shape;267;p32"/>
            <p:cNvSpPr txBox="1"/>
            <p:nvPr/>
          </p:nvSpPr>
          <p:spPr>
            <a:xfrm>
              <a:off x="4995075" y="1365700"/>
              <a:ext cx="3456300" cy="1349100"/>
            </a:xfrm>
            <a:prstGeom prst="rect">
              <a:avLst/>
            </a:prstGeom>
            <a:noFill/>
            <a:ln>
              <a:noFill/>
            </a:ln>
          </p:spPr>
          <p:txBody>
            <a:bodyPr spcFirstLastPara="1" wrap="square" lIns="91425" tIns="91425" rIns="91425" bIns="91425" anchor="t" anchorCtr="0">
              <a:spAutoFit/>
            </a:bodyPr>
            <a:lstStyle/>
            <a:p>
              <a:pPr marL="914400" lvl="0" indent="0" algn="ctr" rtl="0">
                <a:lnSpc>
                  <a:spcPct val="115000"/>
                </a:lnSpc>
                <a:spcBef>
                  <a:spcPts val="0"/>
                </a:spcBef>
                <a:spcAft>
                  <a:spcPts val="0"/>
                </a:spcAft>
                <a:buNone/>
              </a:pPr>
              <a:r>
                <a:rPr lang="en" sz="1700">
                  <a:solidFill>
                    <a:schemeClr val="dk1"/>
                  </a:solidFill>
                  <a:latin typeface="Sniglet"/>
                  <a:ea typeface="Sniglet"/>
                  <a:cs typeface="Sniglet"/>
                  <a:sym typeface="Sniglet"/>
                </a:rPr>
                <a:t>Our model is trained on reddit posts and can classify posts as Marvel or DC with 96% accuracy.</a:t>
              </a:r>
              <a:endParaRPr sz="1700">
                <a:latin typeface="Sniglet"/>
                <a:ea typeface="Sniglet"/>
                <a:cs typeface="Sniglet"/>
                <a:sym typeface="Sniglet"/>
              </a:endParaRPr>
            </a:p>
          </p:txBody>
        </p:sp>
      </p:grpSp>
      <p:pic>
        <p:nvPicPr>
          <p:cNvPr id="268" name="Google Shape;268;p32"/>
          <p:cNvPicPr preferRelativeResize="0"/>
          <p:nvPr/>
        </p:nvPicPr>
        <p:blipFill>
          <a:blip r:embed="rId5">
            <a:alphaModFix/>
          </a:blip>
          <a:stretch>
            <a:fillRect/>
          </a:stretch>
        </p:blipFill>
        <p:spPr>
          <a:xfrm>
            <a:off x="1227589" y="2915225"/>
            <a:ext cx="5118010" cy="1999225"/>
          </a:xfrm>
          <a:prstGeom prst="rect">
            <a:avLst/>
          </a:prstGeom>
          <a:noFill/>
          <a:ln w="9525" cap="flat" cmpd="sng">
            <a:solidFill>
              <a:schemeClr val="dk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title" idx="4294967295"/>
          </p:nvPr>
        </p:nvSpPr>
        <p:spPr>
          <a:xfrm rot="131">
            <a:off x="532800" y="-55075"/>
            <a:ext cx="7879200" cy="741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Problem statement</a:t>
            </a:r>
            <a:endParaRPr sz="3400"/>
          </a:p>
        </p:txBody>
      </p:sp>
      <p:sp>
        <p:nvSpPr>
          <p:cNvPr id="86" name="Google Shape;86;p13"/>
          <p:cNvSpPr txBox="1">
            <a:spLocks noGrp="1"/>
          </p:cNvSpPr>
          <p:nvPr>
            <p:ph type="body" idx="1"/>
          </p:nvPr>
        </p:nvSpPr>
        <p:spPr>
          <a:xfrm rot="143">
            <a:off x="865800" y="778725"/>
            <a:ext cx="7213200" cy="37692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 sz="1900" u="sng"/>
              <a:t>Who’s the Client? </a:t>
            </a:r>
            <a:endParaRPr sz="1900" u="sng"/>
          </a:p>
          <a:p>
            <a:pPr marL="0" lvl="0" indent="0" algn="l" rtl="0">
              <a:spcBef>
                <a:spcPts val="360"/>
              </a:spcBef>
              <a:spcAft>
                <a:spcPts val="0"/>
              </a:spcAft>
              <a:buNone/>
            </a:pPr>
            <a:r>
              <a:rPr lang="en" sz="1900"/>
              <a:t>Marvel DC United specialising in video games</a:t>
            </a:r>
            <a:endParaRPr sz="1900"/>
          </a:p>
          <a:p>
            <a:pPr marL="0" lvl="0" indent="0" algn="l" rtl="0">
              <a:spcBef>
                <a:spcPts val="360"/>
              </a:spcBef>
              <a:spcAft>
                <a:spcPts val="0"/>
              </a:spcAft>
              <a:buNone/>
            </a:pPr>
            <a:endParaRPr sz="1900"/>
          </a:p>
          <a:p>
            <a:pPr marL="0" lvl="0" indent="0" algn="l" rtl="0">
              <a:spcBef>
                <a:spcPts val="360"/>
              </a:spcBef>
              <a:spcAft>
                <a:spcPts val="0"/>
              </a:spcAft>
              <a:buNone/>
            </a:pPr>
            <a:r>
              <a:rPr lang="en" sz="1900" u="sng"/>
              <a:t>Who are we? </a:t>
            </a:r>
            <a:endParaRPr sz="1900" u="sng"/>
          </a:p>
          <a:p>
            <a:pPr marL="0" lvl="0" indent="0" algn="l" rtl="0">
              <a:spcBef>
                <a:spcPts val="360"/>
              </a:spcBef>
              <a:spcAft>
                <a:spcPts val="0"/>
              </a:spcAft>
              <a:buNone/>
            </a:pPr>
            <a:r>
              <a:rPr lang="en" sz="1900"/>
              <a:t>Data scientists from a consultancy firm</a:t>
            </a:r>
            <a:endParaRPr sz="1900"/>
          </a:p>
          <a:p>
            <a:pPr marL="0" lvl="0" indent="0" algn="l" rtl="0">
              <a:spcBef>
                <a:spcPts val="360"/>
              </a:spcBef>
              <a:spcAft>
                <a:spcPts val="0"/>
              </a:spcAft>
              <a:buNone/>
            </a:pPr>
            <a:endParaRPr sz="1900"/>
          </a:p>
          <a:p>
            <a:pPr marL="0" lvl="0" indent="0" algn="l" rtl="0">
              <a:spcBef>
                <a:spcPts val="360"/>
              </a:spcBef>
              <a:spcAft>
                <a:spcPts val="0"/>
              </a:spcAft>
              <a:buNone/>
            </a:pPr>
            <a:r>
              <a:rPr lang="en" sz="1900" u="sng"/>
              <a:t>Task: </a:t>
            </a:r>
            <a:endParaRPr sz="1900" u="sng"/>
          </a:p>
          <a:p>
            <a:pPr marL="457200" lvl="0" indent="-349250" algn="l" rtl="0">
              <a:spcBef>
                <a:spcPts val="360"/>
              </a:spcBef>
              <a:spcAft>
                <a:spcPts val="0"/>
              </a:spcAft>
              <a:buSzPts val="1900"/>
              <a:buAutoNum type="arabicPeriod"/>
            </a:pPr>
            <a:r>
              <a:rPr lang="en" sz="1900"/>
              <a:t>Classify Marvel and DC fans on reddit for targeted advertising of the client’s new superhero game </a:t>
            </a:r>
            <a:endParaRPr sz="1900"/>
          </a:p>
          <a:p>
            <a:pPr marL="457200" lvl="0" indent="-349250" algn="l" rtl="0">
              <a:spcBef>
                <a:spcPts val="0"/>
              </a:spcBef>
              <a:spcAft>
                <a:spcPts val="0"/>
              </a:spcAft>
              <a:buSzPts val="1900"/>
              <a:buAutoNum type="arabicPeriod"/>
            </a:pPr>
            <a:r>
              <a:rPr lang="en" sz="1900"/>
              <a:t>Identify and recommend most discussed heroes to be included in the game</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33"/>
          <p:cNvPicPr preferRelativeResize="0"/>
          <p:nvPr/>
        </p:nvPicPr>
        <p:blipFill>
          <a:blip r:embed="rId3">
            <a:alphaModFix/>
          </a:blip>
          <a:stretch>
            <a:fillRect/>
          </a:stretch>
        </p:blipFill>
        <p:spPr>
          <a:xfrm>
            <a:off x="3077175" y="26650"/>
            <a:ext cx="2790850" cy="2181925"/>
          </a:xfrm>
          <a:prstGeom prst="rect">
            <a:avLst/>
          </a:prstGeom>
          <a:noFill/>
          <a:ln>
            <a:noFill/>
          </a:ln>
        </p:spPr>
      </p:pic>
      <p:sp>
        <p:nvSpPr>
          <p:cNvPr id="274" name="Google Shape;274;p33"/>
          <p:cNvSpPr txBox="1">
            <a:spLocks noGrp="1"/>
          </p:cNvSpPr>
          <p:nvPr>
            <p:ph type="ctrTitle" idx="4294967295"/>
          </p:nvPr>
        </p:nvSpPr>
        <p:spPr>
          <a:xfrm>
            <a:off x="5177100" y="-55175"/>
            <a:ext cx="4271700" cy="75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Conclusion</a:t>
            </a:r>
            <a:endParaRPr sz="3600"/>
          </a:p>
        </p:txBody>
      </p:sp>
      <p:sp>
        <p:nvSpPr>
          <p:cNvPr id="275" name="Google Shape;275;p33"/>
          <p:cNvSpPr txBox="1"/>
          <p:nvPr/>
        </p:nvSpPr>
        <p:spPr>
          <a:xfrm>
            <a:off x="3411950" y="336225"/>
            <a:ext cx="1603500" cy="1212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500">
                <a:solidFill>
                  <a:schemeClr val="dk1"/>
                </a:solidFill>
                <a:latin typeface="Sniglet"/>
                <a:ea typeface="Sniglet"/>
                <a:cs typeface="Sniglet"/>
                <a:sym typeface="Sniglet"/>
              </a:rPr>
              <a:t> The coolest superheroes recommended for the game!!</a:t>
            </a:r>
            <a:endParaRPr sz="1500">
              <a:latin typeface="Sniglet"/>
              <a:ea typeface="Sniglet"/>
              <a:cs typeface="Sniglet"/>
              <a:sym typeface="Sniglet"/>
            </a:endParaRPr>
          </a:p>
        </p:txBody>
      </p:sp>
      <p:grpSp>
        <p:nvGrpSpPr>
          <p:cNvPr id="276" name="Google Shape;276;p33"/>
          <p:cNvGrpSpPr/>
          <p:nvPr/>
        </p:nvGrpSpPr>
        <p:grpSpPr>
          <a:xfrm>
            <a:off x="59200" y="1906045"/>
            <a:ext cx="1893781" cy="3142730"/>
            <a:chOff x="59200" y="1906045"/>
            <a:chExt cx="1893781" cy="3142730"/>
          </a:xfrm>
        </p:grpSpPr>
        <p:pic>
          <p:nvPicPr>
            <p:cNvPr id="277" name="Google Shape;277;p33"/>
            <p:cNvPicPr preferRelativeResize="0"/>
            <p:nvPr/>
          </p:nvPicPr>
          <p:blipFill>
            <a:blip r:embed="rId4">
              <a:alphaModFix/>
            </a:blip>
            <a:stretch>
              <a:fillRect/>
            </a:stretch>
          </p:blipFill>
          <p:spPr>
            <a:xfrm>
              <a:off x="59200" y="1906045"/>
              <a:ext cx="1893781" cy="3015076"/>
            </a:xfrm>
            <a:prstGeom prst="rect">
              <a:avLst/>
            </a:prstGeom>
            <a:noFill/>
            <a:ln>
              <a:noFill/>
            </a:ln>
          </p:spPr>
        </p:pic>
        <p:sp>
          <p:nvSpPr>
            <p:cNvPr id="278" name="Google Shape;278;p33"/>
            <p:cNvSpPr txBox="1"/>
            <p:nvPr/>
          </p:nvSpPr>
          <p:spPr>
            <a:xfrm>
              <a:off x="610950" y="4648575"/>
              <a:ext cx="544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niglet"/>
                  <a:ea typeface="Sniglet"/>
                  <a:cs typeface="Sniglet"/>
                  <a:sym typeface="Sniglet"/>
                </a:rPr>
                <a:t>Loki</a:t>
              </a:r>
              <a:endParaRPr>
                <a:latin typeface="Sniglet"/>
                <a:ea typeface="Sniglet"/>
                <a:cs typeface="Sniglet"/>
                <a:sym typeface="Sniglet"/>
              </a:endParaRPr>
            </a:p>
          </p:txBody>
        </p:sp>
      </p:grpSp>
      <p:grpSp>
        <p:nvGrpSpPr>
          <p:cNvPr id="279" name="Google Shape;279;p33"/>
          <p:cNvGrpSpPr/>
          <p:nvPr/>
        </p:nvGrpSpPr>
        <p:grpSpPr>
          <a:xfrm>
            <a:off x="1305760" y="2058450"/>
            <a:ext cx="1938275" cy="3066525"/>
            <a:chOff x="1305760" y="2058450"/>
            <a:chExt cx="1938275" cy="3066525"/>
          </a:xfrm>
        </p:grpSpPr>
        <p:pic>
          <p:nvPicPr>
            <p:cNvPr id="280" name="Google Shape;280;p33"/>
            <p:cNvPicPr preferRelativeResize="0"/>
            <p:nvPr/>
          </p:nvPicPr>
          <p:blipFill>
            <a:blip r:embed="rId5">
              <a:alphaModFix/>
            </a:blip>
            <a:stretch>
              <a:fillRect/>
            </a:stretch>
          </p:blipFill>
          <p:spPr>
            <a:xfrm>
              <a:off x="1305760" y="2058450"/>
              <a:ext cx="1938275" cy="2711424"/>
            </a:xfrm>
            <a:prstGeom prst="rect">
              <a:avLst/>
            </a:prstGeom>
            <a:noFill/>
            <a:ln>
              <a:noFill/>
            </a:ln>
          </p:spPr>
        </p:pic>
        <p:sp>
          <p:nvSpPr>
            <p:cNvPr id="281" name="Google Shape;281;p33"/>
            <p:cNvSpPr txBox="1"/>
            <p:nvPr/>
          </p:nvSpPr>
          <p:spPr>
            <a:xfrm>
              <a:off x="1800575" y="4724775"/>
              <a:ext cx="118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niglet"/>
                  <a:ea typeface="Sniglet"/>
                  <a:cs typeface="Sniglet"/>
                  <a:sym typeface="Sniglet"/>
                </a:rPr>
                <a:t>Black Widow</a:t>
              </a:r>
              <a:endParaRPr>
                <a:latin typeface="Sniglet"/>
                <a:ea typeface="Sniglet"/>
                <a:cs typeface="Sniglet"/>
                <a:sym typeface="Sniglet"/>
              </a:endParaRPr>
            </a:p>
          </p:txBody>
        </p:sp>
      </p:grpSp>
      <p:grpSp>
        <p:nvGrpSpPr>
          <p:cNvPr id="282" name="Google Shape;282;p33"/>
          <p:cNvGrpSpPr/>
          <p:nvPr/>
        </p:nvGrpSpPr>
        <p:grpSpPr>
          <a:xfrm>
            <a:off x="2566075" y="1377350"/>
            <a:ext cx="2248725" cy="2528425"/>
            <a:chOff x="2413675" y="1301150"/>
            <a:chExt cx="2248725" cy="2528425"/>
          </a:xfrm>
        </p:grpSpPr>
        <p:pic>
          <p:nvPicPr>
            <p:cNvPr id="283" name="Google Shape;283;p33"/>
            <p:cNvPicPr preferRelativeResize="0"/>
            <p:nvPr/>
          </p:nvPicPr>
          <p:blipFill>
            <a:blip r:embed="rId6">
              <a:alphaModFix/>
            </a:blip>
            <a:stretch>
              <a:fillRect/>
            </a:stretch>
          </p:blipFill>
          <p:spPr>
            <a:xfrm flipH="1">
              <a:off x="2413675" y="1301150"/>
              <a:ext cx="2248725" cy="2248725"/>
            </a:xfrm>
            <a:prstGeom prst="rect">
              <a:avLst/>
            </a:prstGeom>
            <a:noFill/>
            <a:ln>
              <a:noFill/>
            </a:ln>
          </p:spPr>
        </p:pic>
        <p:sp>
          <p:nvSpPr>
            <p:cNvPr id="284" name="Google Shape;284;p33"/>
            <p:cNvSpPr txBox="1"/>
            <p:nvPr/>
          </p:nvSpPr>
          <p:spPr>
            <a:xfrm>
              <a:off x="3400775" y="3429375"/>
              <a:ext cx="118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niglet"/>
                  <a:ea typeface="Sniglet"/>
                  <a:cs typeface="Sniglet"/>
                  <a:sym typeface="Sniglet"/>
                </a:rPr>
                <a:t>Spiderman</a:t>
              </a:r>
              <a:endParaRPr>
                <a:latin typeface="Sniglet"/>
                <a:ea typeface="Sniglet"/>
                <a:cs typeface="Sniglet"/>
                <a:sym typeface="Sniglet"/>
              </a:endParaRPr>
            </a:p>
          </p:txBody>
        </p:sp>
      </p:grpSp>
      <p:grpSp>
        <p:nvGrpSpPr>
          <p:cNvPr id="285" name="Google Shape;285;p33"/>
          <p:cNvGrpSpPr/>
          <p:nvPr/>
        </p:nvGrpSpPr>
        <p:grpSpPr>
          <a:xfrm>
            <a:off x="4771500" y="1884850"/>
            <a:ext cx="1855050" cy="2732825"/>
            <a:chOff x="5000100" y="1884850"/>
            <a:chExt cx="1855050" cy="2732825"/>
          </a:xfrm>
        </p:grpSpPr>
        <p:pic>
          <p:nvPicPr>
            <p:cNvPr id="286" name="Google Shape;286;p33"/>
            <p:cNvPicPr preferRelativeResize="0"/>
            <p:nvPr/>
          </p:nvPicPr>
          <p:blipFill>
            <a:blip r:embed="rId7">
              <a:alphaModFix/>
            </a:blip>
            <a:stretch>
              <a:fillRect/>
            </a:stretch>
          </p:blipFill>
          <p:spPr>
            <a:xfrm>
              <a:off x="5000100" y="1884850"/>
              <a:ext cx="1855050" cy="2411576"/>
            </a:xfrm>
            <a:prstGeom prst="rect">
              <a:avLst/>
            </a:prstGeom>
            <a:noFill/>
            <a:ln>
              <a:noFill/>
            </a:ln>
          </p:spPr>
        </p:pic>
        <p:sp>
          <p:nvSpPr>
            <p:cNvPr id="287" name="Google Shape;287;p33"/>
            <p:cNvSpPr txBox="1"/>
            <p:nvPr/>
          </p:nvSpPr>
          <p:spPr>
            <a:xfrm>
              <a:off x="5598975" y="4217475"/>
              <a:ext cx="109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niglet"/>
                  <a:ea typeface="Sniglet"/>
                  <a:cs typeface="Sniglet"/>
                  <a:sym typeface="Sniglet"/>
                </a:rPr>
                <a:t>Batman</a:t>
              </a:r>
              <a:endParaRPr>
                <a:latin typeface="Sniglet"/>
                <a:ea typeface="Sniglet"/>
                <a:cs typeface="Sniglet"/>
                <a:sym typeface="Sniglet"/>
              </a:endParaRPr>
            </a:p>
          </p:txBody>
        </p:sp>
      </p:grpSp>
      <p:grpSp>
        <p:nvGrpSpPr>
          <p:cNvPr id="288" name="Google Shape;288;p33"/>
          <p:cNvGrpSpPr/>
          <p:nvPr/>
        </p:nvGrpSpPr>
        <p:grpSpPr>
          <a:xfrm>
            <a:off x="6270125" y="2097800"/>
            <a:ext cx="1907850" cy="3063700"/>
            <a:chOff x="6422525" y="2097800"/>
            <a:chExt cx="1907850" cy="3063700"/>
          </a:xfrm>
        </p:grpSpPr>
        <p:pic>
          <p:nvPicPr>
            <p:cNvPr id="289" name="Google Shape;289;p33"/>
            <p:cNvPicPr preferRelativeResize="0"/>
            <p:nvPr/>
          </p:nvPicPr>
          <p:blipFill>
            <a:blip r:embed="rId8">
              <a:alphaModFix/>
            </a:blip>
            <a:stretch>
              <a:fillRect/>
            </a:stretch>
          </p:blipFill>
          <p:spPr>
            <a:xfrm>
              <a:off x="6422525" y="2097800"/>
              <a:ext cx="1907850" cy="2851941"/>
            </a:xfrm>
            <a:prstGeom prst="rect">
              <a:avLst/>
            </a:prstGeom>
            <a:noFill/>
            <a:ln>
              <a:noFill/>
            </a:ln>
          </p:spPr>
        </p:pic>
        <p:sp>
          <p:nvSpPr>
            <p:cNvPr id="290" name="Google Shape;290;p33"/>
            <p:cNvSpPr txBox="1"/>
            <p:nvPr/>
          </p:nvSpPr>
          <p:spPr>
            <a:xfrm>
              <a:off x="6886525" y="4761300"/>
              <a:ext cx="1094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niglet"/>
                  <a:ea typeface="Sniglet"/>
                  <a:cs typeface="Sniglet"/>
                  <a:sym typeface="Sniglet"/>
                </a:rPr>
                <a:t>Superman</a:t>
              </a:r>
              <a:endParaRPr>
                <a:latin typeface="Sniglet"/>
                <a:ea typeface="Sniglet"/>
                <a:cs typeface="Sniglet"/>
                <a:sym typeface="Sniglet"/>
              </a:endParaRPr>
            </a:p>
          </p:txBody>
        </p:sp>
      </p:grpSp>
      <p:grpSp>
        <p:nvGrpSpPr>
          <p:cNvPr id="291" name="Google Shape;291;p33"/>
          <p:cNvGrpSpPr/>
          <p:nvPr/>
        </p:nvGrpSpPr>
        <p:grpSpPr>
          <a:xfrm>
            <a:off x="7450400" y="1722091"/>
            <a:ext cx="1855050" cy="2906009"/>
            <a:chOff x="7450400" y="1722091"/>
            <a:chExt cx="1855050" cy="2906009"/>
          </a:xfrm>
        </p:grpSpPr>
        <p:pic>
          <p:nvPicPr>
            <p:cNvPr id="292" name="Google Shape;292;p33"/>
            <p:cNvPicPr preferRelativeResize="0"/>
            <p:nvPr/>
          </p:nvPicPr>
          <p:blipFill>
            <a:blip r:embed="rId9">
              <a:alphaModFix/>
            </a:blip>
            <a:stretch>
              <a:fillRect/>
            </a:stretch>
          </p:blipFill>
          <p:spPr>
            <a:xfrm>
              <a:off x="7450400" y="1722091"/>
              <a:ext cx="1855050" cy="2584697"/>
            </a:xfrm>
            <a:prstGeom prst="rect">
              <a:avLst/>
            </a:prstGeom>
            <a:noFill/>
            <a:ln>
              <a:noFill/>
            </a:ln>
          </p:spPr>
        </p:pic>
        <p:sp>
          <p:nvSpPr>
            <p:cNvPr id="293" name="Google Shape;293;p33"/>
            <p:cNvSpPr txBox="1"/>
            <p:nvPr/>
          </p:nvSpPr>
          <p:spPr>
            <a:xfrm>
              <a:off x="7749775" y="4227900"/>
              <a:ext cx="144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Sniglet"/>
                  <a:ea typeface="Sniglet"/>
                  <a:cs typeface="Sniglet"/>
                  <a:sym typeface="Sniglet"/>
                </a:rPr>
                <a:t>Wonder Woman</a:t>
              </a:r>
              <a:endParaRPr>
                <a:latin typeface="Sniglet"/>
                <a:ea typeface="Sniglet"/>
                <a:cs typeface="Sniglet"/>
                <a:sym typeface="Sniglet"/>
              </a:endParaRPr>
            </a:p>
          </p:txBody>
        </p:sp>
      </p:grpSp>
      <p:pic>
        <p:nvPicPr>
          <p:cNvPr id="294" name="Google Shape;294;p33"/>
          <p:cNvPicPr preferRelativeResize="0"/>
          <p:nvPr/>
        </p:nvPicPr>
        <p:blipFill>
          <a:blip r:embed="rId10">
            <a:alphaModFix/>
          </a:blip>
          <a:stretch>
            <a:fillRect/>
          </a:stretch>
        </p:blipFill>
        <p:spPr>
          <a:xfrm>
            <a:off x="386525" y="1416987"/>
            <a:ext cx="2027151" cy="452725"/>
          </a:xfrm>
          <a:prstGeom prst="rect">
            <a:avLst/>
          </a:prstGeom>
          <a:noFill/>
          <a:ln>
            <a:noFill/>
          </a:ln>
        </p:spPr>
      </p:pic>
      <p:pic>
        <p:nvPicPr>
          <p:cNvPr id="295" name="Google Shape;295;p33"/>
          <p:cNvPicPr preferRelativeResize="0"/>
          <p:nvPr/>
        </p:nvPicPr>
        <p:blipFill>
          <a:blip r:embed="rId11">
            <a:alphaModFix/>
          </a:blip>
          <a:stretch>
            <a:fillRect/>
          </a:stretch>
        </p:blipFill>
        <p:spPr>
          <a:xfrm>
            <a:off x="7062750" y="1224950"/>
            <a:ext cx="836800" cy="836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p:nvPr/>
        </p:nvSpPr>
        <p:spPr>
          <a:xfrm>
            <a:off x="957575" y="1020950"/>
            <a:ext cx="7121700" cy="31938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700" u="sng">
                <a:latin typeface="Sniglet"/>
                <a:ea typeface="Sniglet"/>
                <a:cs typeface="Sniglet"/>
                <a:sym typeface="Sniglet"/>
              </a:rPr>
              <a:t>Limitations</a:t>
            </a:r>
            <a:endParaRPr sz="1700" u="sng">
              <a:latin typeface="Sniglet"/>
              <a:ea typeface="Sniglet"/>
              <a:cs typeface="Sniglet"/>
              <a:sym typeface="Sniglet"/>
            </a:endParaRPr>
          </a:p>
          <a:p>
            <a:pPr marL="457200" lvl="0" indent="-336550" algn="l" rtl="0">
              <a:lnSpc>
                <a:spcPct val="150000"/>
              </a:lnSpc>
              <a:spcBef>
                <a:spcPts val="0"/>
              </a:spcBef>
              <a:spcAft>
                <a:spcPts val="0"/>
              </a:spcAft>
              <a:buSzPts val="1700"/>
              <a:buFont typeface="Sniglet"/>
              <a:buChar char="-"/>
            </a:pPr>
            <a:r>
              <a:rPr lang="en" sz="1700">
                <a:latin typeface="Sniglet"/>
                <a:ea typeface="Sniglet"/>
                <a:cs typeface="Sniglet"/>
                <a:sym typeface="Sniglet"/>
              </a:rPr>
              <a:t>Model limited to Reddit data </a:t>
            </a:r>
            <a:endParaRPr sz="1700">
              <a:latin typeface="Sniglet"/>
              <a:ea typeface="Sniglet"/>
              <a:cs typeface="Sniglet"/>
              <a:sym typeface="Sniglet"/>
            </a:endParaRPr>
          </a:p>
          <a:p>
            <a:pPr marL="457200" lvl="0" indent="-336550" algn="l" rtl="0">
              <a:lnSpc>
                <a:spcPct val="150000"/>
              </a:lnSpc>
              <a:spcBef>
                <a:spcPts val="0"/>
              </a:spcBef>
              <a:spcAft>
                <a:spcPts val="0"/>
              </a:spcAft>
              <a:buSzPts val="1700"/>
              <a:buFont typeface="Sniglet"/>
              <a:buChar char="-"/>
            </a:pPr>
            <a:r>
              <a:rPr lang="en" sz="1700">
                <a:latin typeface="Sniglet"/>
                <a:ea typeface="Sniglet"/>
                <a:cs typeface="Sniglet"/>
                <a:sym typeface="Sniglet"/>
              </a:rPr>
              <a:t>Data was limited to 1000+ posts per subreddit</a:t>
            </a:r>
            <a:endParaRPr sz="1700">
              <a:latin typeface="Sniglet"/>
              <a:ea typeface="Sniglet"/>
              <a:cs typeface="Sniglet"/>
              <a:sym typeface="Sniglet"/>
            </a:endParaRPr>
          </a:p>
          <a:p>
            <a:pPr marL="457200" lvl="0" indent="-336550" algn="l" rtl="0">
              <a:lnSpc>
                <a:spcPct val="150000"/>
              </a:lnSpc>
              <a:spcBef>
                <a:spcPts val="0"/>
              </a:spcBef>
              <a:spcAft>
                <a:spcPts val="0"/>
              </a:spcAft>
              <a:buClr>
                <a:schemeClr val="dk1"/>
              </a:buClr>
              <a:buSzPts val="1700"/>
              <a:buFont typeface="Sniglet"/>
              <a:buChar char="-"/>
            </a:pPr>
            <a:r>
              <a:rPr lang="en" sz="1700">
                <a:solidFill>
                  <a:schemeClr val="dk1"/>
                </a:solidFill>
                <a:latin typeface="Sniglet"/>
                <a:ea typeface="Sniglet"/>
                <a:cs typeface="Sniglet"/>
                <a:sym typeface="Sniglet"/>
              </a:rPr>
              <a:t>Sentiment analysis on posts</a:t>
            </a:r>
            <a:endParaRPr sz="1700">
              <a:latin typeface="Sniglet"/>
              <a:ea typeface="Sniglet"/>
              <a:cs typeface="Sniglet"/>
              <a:sym typeface="Sniglet"/>
            </a:endParaRPr>
          </a:p>
          <a:p>
            <a:pPr marL="0" lvl="0" indent="0" algn="l" rtl="0">
              <a:lnSpc>
                <a:spcPct val="150000"/>
              </a:lnSpc>
              <a:spcBef>
                <a:spcPts val="0"/>
              </a:spcBef>
              <a:spcAft>
                <a:spcPts val="0"/>
              </a:spcAft>
              <a:buNone/>
            </a:pPr>
            <a:endParaRPr sz="1700">
              <a:latin typeface="Sniglet"/>
              <a:ea typeface="Sniglet"/>
              <a:cs typeface="Sniglet"/>
              <a:sym typeface="Sniglet"/>
            </a:endParaRPr>
          </a:p>
          <a:p>
            <a:pPr marL="0" lvl="0" indent="0" algn="l" rtl="0">
              <a:lnSpc>
                <a:spcPct val="150000"/>
              </a:lnSpc>
              <a:spcBef>
                <a:spcPts val="0"/>
              </a:spcBef>
              <a:spcAft>
                <a:spcPts val="0"/>
              </a:spcAft>
              <a:buNone/>
            </a:pPr>
            <a:r>
              <a:rPr lang="en" sz="1700" u="sng">
                <a:latin typeface="Sniglet"/>
                <a:ea typeface="Sniglet"/>
                <a:cs typeface="Sniglet"/>
                <a:sym typeface="Sniglet"/>
              </a:rPr>
              <a:t>Recommendations</a:t>
            </a:r>
            <a:endParaRPr sz="1700" u="sng">
              <a:latin typeface="Sniglet"/>
              <a:ea typeface="Sniglet"/>
              <a:cs typeface="Sniglet"/>
              <a:sym typeface="Sniglet"/>
            </a:endParaRPr>
          </a:p>
          <a:p>
            <a:pPr marL="457200" lvl="0" indent="-336550" algn="l" rtl="0">
              <a:lnSpc>
                <a:spcPct val="150000"/>
              </a:lnSpc>
              <a:spcBef>
                <a:spcPts val="0"/>
              </a:spcBef>
              <a:spcAft>
                <a:spcPts val="0"/>
              </a:spcAft>
              <a:buSzPts val="1700"/>
              <a:buFont typeface="Sniglet"/>
              <a:buChar char="-"/>
            </a:pPr>
            <a:r>
              <a:rPr lang="en" sz="1700">
                <a:latin typeface="Sniglet"/>
                <a:ea typeface="Sniglet"/>
                <a:cs typeface="Sniglet"/>
                <a:sym typeface="Sniglet"/>
              </a:rPr>
              <a:t>Retraining of models every 2 months (or at every product release)</a:t>
            </a:r>
            <a:endParaRPr sz="1700">
              <a:latin typeface="Sniglet"/>
              <a:ea typeface="Sniglet"/>
              <a:cs typeface="Sniglet"/>
              <a:sym typeface="Sniglet"/>
            </a:endParaRPr>
          </a:p>
          <a:p>
            <a:pPr marL="457200" lvl="0" indent="-336550" algn="l" rtl="0">
              <a:lnSpc>
                <a:spcPct val="150000"/>
              </a:lnSpc>
              <a:spcBef>
                <a:spcPts val="0"/>
              </a:spcBef>
              <a:spcAft>
                <a:spcPts val="0"/>
              </a:spcAft>
              <a:buSzPts val="1700"/>
              <a:buFont typeface="Sniglet"/>
              <a:buChar char="-"/>
            </a:pPr>
            <a:r>
              <a:rPr lang="en" sz="1700">
                <a:latin typeface="Sniglet"/>
                <a:ea typeface="Sniglet"/>
                <a:cs typeface="Sniglet"/>
                <a:sym typeface="Sniglet"/>
              </a:rPr>
              <a:t>Expand into other social media platforms</a:t>
            </a:r>
            <a:endParaRPr sz="1700">
              <a:latin typeface="Sniglet"/>
              <a:ea typeface="Sniglet"/>
              <a:cs typeface="Sniglet"/>
              <a:sym typeface="Sniglet"/>
            </a:endParaRPr>
          </a:p>
        </p:txBody>
      </p:sp>
      <p:sp>
        <p:nvSpPr>
          <p:cNvPr id="301" name="Google Shape;301;p34"/>
          <p:cNvSpPr txBox="1">
            <a:spLocks noGrp="1"/>
          </p:cNvSpPr>
          <p:nvPr>
            <p:ph type="ctrTitle" idx="4294967295"/>
          </p:nvPr>
        </p:nvSpPr>
        <p:spPr>
          <a:xfrm>
            <a:off x="475400" y="0"/>
            <a:ext cx="7934100" cy="71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Limitations and Recommendations</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5"/>
          <p:cNvSpPr txBox="1">
            <a:spLocks noGrp="1"/>
          </p:cNvSpPr>
          <p:nvPr>
            <p:ph type="body" idx="1"/>
          </p:nvPr>
        </p:nvSpPr>
        <p:spPr>
          <a:xfrm>
            <a:off x="2905800" y="2161800"/>
            <a:ext cx="3332400" cy="819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dk1"/>
                </a:solidFill>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idx="4294967295"/>
          </p:nvPr>
        </p:nvSpPr>
        <p:spPr>
          <a:xfrm rot="131">
            <a:off x="511025" y="150"/>
            <a:ext cx="7850400" cy="672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StakeholderS</a:t>
            </a:r>
            <a:endParaRPr sz="3400"/>
          </a:p>
        </p:txBody>
      </p:sp>
      <p:sp>
        <p:nvSpPr>
          <p:cNvPr id="92" name="Google Shape;92;p14"/>
          <p:cNvSpPr txBox="1">
            <a:spLocks noGrp="1"/>
          </p:cNvSpPr>
          <p:nvPr>
            <p:ph type="body" idx="1"/>
          </p:nvPr>
        </p:nvSpPr>
        <p:spPr>
          <a:xfrm rot="385">
            <a:off x="1017400" y="770250"/>
            <a:ext cx="2677800" cy="6717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 sz="1600" u="sng"/>
              <a:t>Primary Stakeholder</a:t>
            </a:r>
            <a:r>
              <a:rPr lang="en" sz="1600" b="1"/>
              <a:t> </a:t>
            </a:r>
            <a:endParaRPr sz="1600" b="1"/>
          </a:p>
          <a:p>
            <a:pPr marL="0" lvl="0" indent="0" algn="l" rtl="0">
              <a:spcBef>
                <a:spcPts val="360"/>
              </a:spcBef>
              <a:spcAft>
                <a:spcPts val="0"/>
              </a:spcAft>
              <a:buNone/>
            </a:pPr>
            <a:r>
              <a:rPr lang="en"/>
              <a:t>→ Video Game Creator</a:t>
            </a:r>
            <a:endParaRPr/>
          </a:p>
          <a:p>
            <a:pPr marL="0" lvl="0" indent="0" algn="ctr" rtl="0">
              <a:spcBef>
                <a:spcPts val="360"/>
              </a:spcBef>
              <a:spcAft>
                <a:spcPts val="0"/>
              </a:spcAft>
              <a:buNone/>
            </a:pPr>
            <a:endParaRPr/>
          </a:p>
        </p:txBody>
      </p:sp>
      <p:pic>
        <p:nvPicPr>
          <p:cNvPr id="93" name="Google Shape;93;p14"/>
          <p:cNvPicPr preferRelativeResize="0"/>
          <p:nvPr/>
        </p:nvPicPr>
        <p:blipFill>
          <a:blip r:embed="rId3">
            <a:alphaModFix/>
          </a:blip>
          <a:stretch>
            <a:fillRect/>
          </a:stretch>
        </p:blipFill>
        <p:spPr>
          <a:xfrm>
            <a:off x="1017400" y="1539900"/>
            <a:ext cx="3345945" cy="2253900"/>
          </a:xfrm>
          <a:prstGeom prst="rect">
            <a:avLst/>
          </a:prstGeom>
          <a:noFill/>
          <a:ln w="9525" cap="flat" cmpd="sng">
            <a:solidFill>
              <a:schemeClr val="dk1"/>
            </a:solidFill>
            <a:prstDash val="solid"/>
            <a:round/>
            <a:headEnd type="none" w="sm" len="sm"/>
            <a:tailEnd type="none" w="sm" len="sm"/>
          </a:ln>
        </p:spPr>
      </p:pic>
      <p:pic>
        <p:nvPicPr>
          <p:cNvPr id="94" name="Google Shape;94;p14"/>
          <p:cNvPicPr preferRelativeResize="0"/>
          <p:nvPr/>
        </p:nvPicPr>
        <p:blipFill>
          <a:blip r:embed="rId4">
            <a:alphaModFix/>
          </a:blip>
          <a:stretch>
            <a:fillRect/>
          </a:stretch>
        </p:blipFill>
        <p:spPr>
          <a:xfrm>
            <a:off x="4820250" y="2074275"/>
            <a:ext cx="3110125" cy="2253900"/>
          </a:xfrm>
          <a:prstGeom prst="rect">
            <a:avLst/>
          </a:prstGeom>
          <a:noFill/>
          <a:ln w="9525" cap="flat" cmpd="sng">
            <a:solidFill>
              <a:schemeClr val="dk1"/>
            </a:solidFill>
            <a:prstDash val="solid"/>
            <a:round/>
            <a:headEnd type="none" w="sm" len="sm"/>
            <a:tailEnd type="none" w="sm" len="sm"/>
          </a:ln>
        </p:spPr>
      </p:pic>
      <p:sp>
        <p:nvSpPr>
          <p:cNvPr id="95" name="Google Shape;95;p14"/>
          <p:cNvSpPr txBox="1">
            <a:spLocks noGrp="1"/>
          </p:cNvSpPr>
          <p:nvPr>
            <p:ph type="body" idx="1"/>
          </p:nvPr>
        </p:nvSpPr>
        <p:spPr>
          <a:xfrm rot="332">
            <a:off x="4820250" y="1097925"/>
            <a:ext cx="3110100" cy="8901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 sz="1600" u="sng"/>
              <a:t>Secondary Stakeholder</a:t>
            </a:r>
            <a:endParaRPr sz="1600" u="sng"/>
          </a:p>
          <a:p>
            <a:pPr marL="0" lvl="0" indent="0" algn="l" rtl="0">
              <a:spcBef>
                <a:spcPts val="360"/>
              </a:spcBef>
              <a:spcAft>
                <a:spcPts val="0"/>
              </a:spcAft>
              <a:buNone/>
            </a:pPr>
            <a:r>
              <a:rPr lang="en"/>
              <a:t>→ Video Game Consumers &amp; Reddit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ctrTitle" idx="4294967295"/>
          </p:nvPr>
        </p:nvSpPr>
        <p:spPr>
          <a:xfrm>
            <a:off x="475400" y="0"/>
            <a:ext cx="7934100" cy="711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Context</a:t>
            </a:r>
            <a:endParaRPr sz="3400"/>
          </a:p>
        </p:txBody>
      </p:sp>
      <p:sp>
        <p:nvSpPr>
          <p:cNvPr id="101" name="Google Shape;101;p15"/>
          <p:cNvSpPr txBox="1">
            <a:spLocks noGrp="1"/>
          </p:cNvSpPr>
          <p:nvPr>
            <p:ph type="body" idx="1"/>
          </p:nvPr>
        </p:nvSpPr>
        <p:spPr>
          <a:xfrm rot="140">
            <a:off x="885750" y="1000350"/>
            <a:ext cx="7372500" cy="31428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Clr>
                <a:schemeClr val="dk1"/>
              </a:buClr>
              <a:buSzPts val="1100"/>
              <a:buFont typeface="Arial"/>
              <a:buNone/>
            </a:pPr>
            <a:r>
              <a:rPr lang="en" sz="1500" u="sng"/>
              <a:t>Reddit:</a:t>
            </a:r>
            <a:endParaRPr sz="1500" u="sng"/>
          </a:p>
          <a:p>
            <a:pPr marL="0" lvl="0" indent="0" algn="l" rtl="0">
              <a:spcBef>
                <a:spcPts val="360"/>
              </a:spcBef>
              <a:spcAft>
                <a:spcPts val="0"/>
              </a:spcAft>
              <a:buNone/>
            </a:pPr>
            <a:r>
              <a:rPr lang="en" sz="1500"/>
              <a:t>An American social news aggregation, web content rating, and discussion website. Registered members submit content to the site such as links, text posts, images, and videos, which are then voted up or down by other members. </a:t>
            </a:r>
            <a:endParaRPr sz="1500"/>
          </a:p>
          <a:p>
            <a:pPr marL="0" lvl="0" indent="0" algn="l" rtl="0">
              <a:spcBef>
                <a:spcPts val="360"/>
              </a:spcBef>
              <a:spcAft>
                <a:spcPts val="0"/>
              </a:spcAft>
              <a:buClr>
                <a:schemeClr val="dk1"/>
              </a:buClr>
              <a:buSzPts val="1100"/>
              <a:buFont typeface="Arial"/>
              <a:buNone/>
            </a:pPr>
            <a:endParaRPr sz="1500"/>
          </a:p>
          <a:p>
            <a:pPr marL="0" lvl="0" indent="0" algn="l" rtl="0">
              <a:spcBef>
                <a:spcPts val="360"/>
              </a:spcBef>
              <a:spcAft>
                <a:spcPts val="0"/>
              </a:spcAft>
              <a:buNone/>
            </a:pPr>
            <a:r>
              <a:rPr lang="en" sz="1500" u="sng"/>
              <a:t>Marvel vs DC : </a:t>
            </a:r>
            <a:endParaRPr sz="1500" u="sng"/>
          </a:p>
          <a:p>
            <a:pPr marL="0" lvl="0" indent="0" algn="l" rtl="0">
              <a:spcBef>
                <a:spcPts val="360"/>
              </a:spcBef>
              <a:spcAft>
                <a:spcPts val="0"/>
              </a:spcAft>
              <a:buNone/>
            </a:pPr>
            <a:r>
              <a:rPr lang="en" sz="1500"/>
              <a:t>Rival American superhero franchises centered on the stories of two different groups of superheroes.</a:t>
            </a:r>
            <a:endParaRPr sz="1500"/>
          </a:p>
          <a:p>
            <a:pPr marL="0" lvl="0" indent="0" algn="l" rtl="0">
              <a:spcBef>
                <a:spcPts val="360"/>
              </a:spcBef>
              <a:spcAft>
                <a:spcPts val="0"/>
              </a:spcAft>
              <a:buNone/>
            </a:pPr>
            <a:endParaRPr sz="1500"/>
          </a:p>
          <a:p>
            <a:pPr marL="0" lvl="0" indent="0" algn="l" rtl="0">
              <a:spcBef>
                <a:spcPts val="360"/>
              </a:spcBef>
              <a:spcAft>
                <a:spcPts val="0"/>
              </a:spcAft>
              <a:buNone/>
            </a:pPr>
            <a:r>
              <a:rPr lang="en" sz="1500" u="sng"/>
              <a:t>Dataset:</a:t>
            </a:r>
            <a:endParaRPr sz="1500" u="sng"/>
          </a:p>
          <a:p>
            <a:pPr marL="0" lvl="0" indent="0" algn="l" rtl="0">
              <a:spcBef>
                <a:spcPts val="360"/>
              </a:spcBef>
              <a:spcAft>
                <a:spcPts val="0"/>
              </a:spcAft>
              <a:buNone/>
            </a:pPr>
            <a:r>
              <a:rPr lang="en" sz="1500"/>
              <a:t>1,000+ posts each from r/marvelstudios and r/DC_Cinematics</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rot="131">
            <a:off x="536250" y="88000"/>
            <a:ext cx="7863600" cy="59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400"/>
              <a:t>What we aim to do</a:t>
            </a:r>
            <a:endParaRPr sz="3400"/>
          </a:p>
        </p:txBody>
      </p:sp>
      <p:pic>
        <p:nvPicPr>
          <p:cNvPr id="107" name="Google Shape;107;p16"/>
          <p:cNvPicPr preferRelativeResize="0"/>
          <p:nvPr/>
        </p:nvPicPr>
        <p:blipFill rotWithShape="1">
          <a:blip r:embed="rId3">
            <a:alphaModFix/>
          </a:blip>
          <a:srcRect r="-979"/>
          <a:stretch/>
        </p:blipFill>
        <p:spPr>
          <a:xfrm>
            <a:off x="5403314" y="1178725"/>
            <a:ext cx="2692984" cy="1258785"/>
          </a:xfrm>
          <a:prstGeom prst="rect">
            <a:avLst/>
          </a:prstGeom>
          <a:noFill/>
          <a:ln w="9525" cap="flat" cmpd="sng">
            <a:solidFill>
              <a:schemeClr val="dk1"/>
            </a:solidFill>
            <a:prstDash val="solid"/>
            <a:round/>
            <a:headEnd type="none" w="sm" len="sm"/>
            <a:tailEnd type="none" w="sm" len="sm"/>
          </a:ln>
        </p:spPr>
      </p:pic>
      <p:pic>
        <p:nvPicPr>
          <p:cNvPr id="108" name="Google Shape;108;p16"/>
          <p:cNvPicPr preferRelativeResize="0"/>
          <p:nvPr/>
        </p:nvPicPr>
        <p:blipFill rotWithShape="1">
          <a:blip r:embed="rId4">
            <a:alphaModFix/>
          </a:blip>
          <a:srcRect l="6926" t="15319" r="-911" b="16713"/>
          <a:stretch/>
        </p:blipFill>
        <p:spPr>
          <a:xfrm>
            <a:off x="5403313" y="3080366"/>
            <a:ext cx="2692984" cy="1291608"/>
          </a:xfrm>
          <a:prstGeom prst="rect">
            <a:avLst/>
          </a:prstGeom>
          <a:noFill/>
          <a:ln w="9525" cap="flat" cmpd="sng">
            <a:solidFill>
              <a:schemeClr val="dk1"/>
            </a:solidFill>
            <a:prstDash val="solid"/>
            <a:round/>
            <a:headEnd type="none" w="sm" len="sm"/>
            <a:tailEnd type="none" w="sm" len="sm"/>
          </a:ln>
        </p:spPr>
      </p:pic>
      <p:sp>
        <p:nvSpPr>
          <p:cNvPr id="109" name="Google Shape;109;p16"/>
          <p:cNvSpPr/>
          <p:nvPr/>
        </p:nvSpPr>
        <p:spPr>
          <a:xfrm>
            <a:off x="2371838" y="2000150"/>
            <a:ext cx="2588100" cy="1374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0" name="Google Shape;110;p16"/>
          <p:cNvPicPr preferRelativeResize="0"/>
          <p:nvPr/>
        </p:nvPicPr>
        <p:blipFill>
          <a:blip r:embed="rId5">
            <a:alphaModFix/>
          </a:blip>
          <a:stretch>
            <a:fillRect/>
          </a:stretch>
        </p:blipFill>
        <p:spPr>
          <a:xfrm>
            <a:off x="732313" y="2045463"/>
            <a:ext cx="1258775" cy="1258775"/>
          </a:xfrm>
          <a:prstGeom prst="rect">
            <a:avLst/>
          </a:prstGeom>
          <a:noFill/>
          <a:ln>
            <a:noFill/>
          </a:ln>
        </p:spPr>
      </p:pic>
      <p:sp>
        <p:nvSpPr>
          <p:cNvPr id="111" name="Google Shape;111;p16"/>
          <p:cNvSpPr/>
          <p:nvPr/>
        </p:nvSpPr>
        <p:spPr>
          <a:xfrm>
            <a:off x="2022900" y="2503300"/>
            <a:ext cx="372900" cy="234600"/>
          </a:xfrm>
          <a:prstGeom prst="right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2" name="Google Shape;112;p16"/>
          <p:cNvPicPr preferRelativeResize="0"/>
          <p:nvPr/>
        </p:nvPicPr>
        <p:blipFill>
          <a:blip r:embed="rId6">
            <a:alphaModFix/>
          </a:blip>
          <a:stretch>
            <a:fillRect/>
          </a:stretch>
        </p:blipFill>
        <p:spPr>
          <a:xfrm>
            <a:off x="2371850" y="1990175"/>
            <a:ext cx="2588100" cy="1374600"/>
          </a:xfrm>
          <a:prstGeom prst="rect">
            <a:avLst/>
          </a:prstGeom>
          <a:noFill/>
          <a:ln w="9525" cap="flat" cmpd="sng">
            <a:solidFill>
              <a:schemeClr val="dk1"/>
            </a:solidFill>
            <a:prstDash val="solid"/>
            <a:round/>
            <a:headEnd type="none" w="sm" len="sm"/>
            <a:tailEnd type="none" w="sm" len="sm"/>
          </a:ln>
        </p:spPr>
      </p:pic>
      <p:sp>
        <p:nvSpPr>
          <p:cNvPr id="113" name="Google Shape;113;p16"/>
          <p:cNvSpPr/>
          <p:nvPr/>
        </p:nvSpPr>
        <p:spPr>
          <a:xfrm>
            <a:off x="4429675" y="1388550"/>
            <a:ext cx="973800" cy="596400"/>
          </a:xfrm>
          <a:prstGeom prst="bentArrow">
            <a:avLst>
              <a:gd name="adj1" fmla="val 25000"/>
              <a:gd name="adj2" fmla="val 25000"/>
              <a:gd name="adj3" fmla="val 25000"/>
              <a:gd name="adj4" fmla="val 43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6"/>
          <p:cNvSpPr/>
          <p:nvPr/>
        </p:nvSpPr>
        <p:spPr>
          <a:xfrm rot="10800000" flipH="1">
            <a:off x="4429675" y="3389948"/>
            <a:ext cx="973800" cy="596400"/>
          </a:xfrm>
          <a:prstGeom prst="bentArrow">
            <a:avLst>
              <a:gd name="adj1" fmla="val 25000"/>
              <a:gd name="adj2" fmla="val 25000"/>
              <a:gd name="adj3" fmla="val 25000"/>
              <a:gd name="adj4" fmla="val 4375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7"/>
          <p:cNvSpPr txBox="1">
            <a:spLocks noGrp="1"/>
          </p:cNvSpPr>
          <p:nvPr>
            <p:ph type="ctrTitle" idx="4294967295"/>
          </p:nvPr>
        </p:nvSpPr>
        <p:spPr>
          <a:xfrm>
            <a:off x="501250" y="78225"/>
            <a:ext cx="79191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400"/>
              <a:t>THE DATA SCIENCE PROCESS</a:t>
            </a:r>
            <a:endParaRPr sz="3400"/>
          </a:p>
        </p:txBody>
      </p:sp>
      <p:pic>
        <p:nvPicPr>
          <p:cNvPr id="120" name="Google Shape;120;p17"/>
          <p:cNvPicPr preferRelativeResize="0"/>
          <p:nvPr/>
        </p:nvPicPr>
        <p:blipFill rotWithShape="1">
          <a:blip r:embed="rId3">
            <a:alphaModFix/>
          </a:blip>
          <a:srcRect l="1913" r="9103"/>
          <a:stretch/>
        </p:blipFill>
        <p:spPr>
          <a:xfrm>
            <a:off x="857250" y="965625"/>
            <a:ext cx="7297350" cy="34086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a:spLocks noGrp="1"/>
          </p:cNvSpPr>
          <p:nvPr>
            <p:ph type="ctrTitle" idx="4294967295"/>
          </p:nvPr>
        </p:nvSpPr>
        <p:spPr>
          <a:xfrm>
            <a:off x="500950" y="0"/>
            <a:ext cx="7938000" cy="67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Distribution of 1000+ posts per subreddit OVER Time</a:t>
            </a:r>
            <a:endParaRPr sz="3200"/>
          </a:p>
        </p:txBody>
      </p:sp>
      <p:pic>
        <p:nvPicPr>
          <p:cNvPr id="126" name="Google Shape;126;p18"/>
          <p:cNvPicPr preferRelativeResize="0"/>
          <p:nvPr/>
        </p:nvPicPr>
        <p:blipFill>
          <a:blip r:embed="rId3">
            <a:alphaModFix/>
          </a:blip>
          <a:stretch>
            <a:fillRect/>
          </a:stretch>
        </p:blipFill>
        <p:spPr>
          <a:xfrm>
            <a:off x="792350" y="744775"/>
            <a:ext cx="7465677" cy="417902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19"/>
          <p:cNvPicPr preferRelativeResize="0"/>
          <p:nvPr/>
        </p:nvPicPr>
        <p:blipFill>
          <a:blip r:embed="rId3">
            <a:alphaModFix/>
          </a:blip>
          <a:stretch>
            <a:fillRect/>
          </a:stretch>
        </p:blipFill>
        <p:spPr>
          <a:xfrm>
            <a:off x="2291550" y="697050"/>
            <a:ext cx="4444399" cy="4299425"/>
          </a:xfrm>
          <a:prstGeom prst="rect">
            <a:avLst/>
          </a:prstGeom>
          <a:noFill/>
          <a:ln w="9525" cap="flat" cmpd="sng">
            <a:solidFill>
              <a:schemeClr val="dk1"/>
            </a:solidFill>
            <a:prstDash val="solid"/>
            <a:round/>
            <a:headEnd type="none" w="sm" len="sm"/>
            <a:tailEnd type="none" w="sm" len="sm"/>
          </a:ln>
        </p:spPr>
      </p:pic>
      <p:sp>
        <p:nvSpPr>
          <p:cNvPr id="132" name="Google Shape;132;p19"/>
          <p:cNvSpPr txBox="1">
            <a:spLocks noGrp="1"/>
          </p:cNvSpPr>
          <p:nvPr>
            <p:ph type="ctrTitle" idx="4294967295"/>
          </p:nvPr>
        </p:nvSpPr>
        <p:spPr>
          <a:xfrm>
            <a:off x="506725" y="80850"/>
            <a:ext cx="79191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400"/>
              <a:t>Distribution of Posts by Word count</a:t>
            </a:r>
            <a:endParaRPr sz="3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ctrTitle" idx="4294967295"/>
          </p:nvPr>
        </p:nvSpPr>
        <p:spPr>
          <a:xfrm>
            <a:off x="506725" y="80850"/>
            <a:ext cx="7919100" cy="61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3400"/>
              <a:t>Percentage(%) of posts with Selftext</a:t>
            </a:r>
            <a:endParaRPr sz="3700"/>
          </a:p>
        </p:txBody>
      </p:sp>
      <p:pic>
        <p:nvPicPr>
          <p:cNvPr id="138" name="Google Shape;138;p20"/>
          <p:cNvPicPr preferRelativeResize="0"/>
          <p:nvPr/>
        </p:nvPicPr>
        <p:blipFill>
          <a:blip r:embed="rId3">
            <a:alphaModFix/>
          </a:blip>
          <a:stretch>
            <a:fillRect/>
          </a:stretch>
        </p:blipFill>
        <p:spPr>
          <a:xfrm>
            <a:off x="2166925" y="697050"/>
            <a:ext cx="4309633" cy="414165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Jachimo template">
  <a:themeElements>
    <a:clrScheme name="Custom 347">
      <a:dk1>
        <a:srgbClr val="000000"/>
      </a:dk1>
      <a:lt1>
        <a:srgbClr val="FFFFFF"/>
      </a:lt1>
      <a:dk2>
        <a:srgbClr val="7A868B"/>
      </a:dk2>
      <a:lt2>
        <a:srgbClr val="D5DEE2"/>
      </a:lt2>
      <a:accent1>
        <a:srgbClr val="FF7700"/>
      </a:accent1>
      <a:accent2>
        <a:srgbClr val="FFA300"/>
      </a:accent2>
      <a:accent3>
        <a:srgbClr val="FAD900"/>
      </a:accent3>
      <a:accent4>
        <a:srgbClr val="A6CD02"/>
      </a:accent4>
      <a:accent5>
        <a:srgbClr val="35C4CA"/>
      </a:accent5>
      <a:accent6>
        <a:srgbClr val="00A7EB"/>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859</Words>
  <Application>Microsoft Office PowerPoint</Application>
  <PresentationFormat>On-screen Show (16:9)</PresentationFormat>
  <Paragraphs>157</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Bangers</vt:lpstr>
      <vt:lpstr>Arial</vt:lpstr>
      <vt:lpstr>Calibri</vt:lpstr>
      <vt:lpstr>Roboto</vt:lpstr>
      <vt:lpstr>Sniglet</vt:lpstr>
      <vt:lpstr>Jachimo template</vt:lpstr>
      <vt:lpstr>Project 3:  NLP Reddit Project</vt:lpstr>
      <vt:lpstr>Problem statement</vt:lpstr>
      <vt:lpstr>StakeholderS</vt:lpstr>
      <vt:lpstr>Context</vt:lpstr>
      <vt:lpstr>What we aim to do</vt:lpstr>
      <vt:lpstr>THE DATA SCIENCE PROCESS</vt:lpstr>
      <vt:lpstr>Distribution of 1000+ posts per subreddit OVER Time</vt:lpstr>
      <vt:lpstr>Distribution of Posts by Word count</vt:lpstr>
      <vt:lpstr>Percentage(%) of posts with Selftext</vt:lpstr>
      <vt:lpstr>Words in post</vt:lpstr>
      <vt:lpstr>Marvel vs dc (Word count vs unique words)</vt:lpstr>
      <vt:lpstr>Top 20 single words</vt:lpstr>
      <vt:lpstr>Top 20 combination of words</vt:lpstr>
      <vt:lpstr>Marvel Top Words</vt:lpstr>
      <vt:lpstr>dc Top Words</vt:lpstr>
      <vt:lpstr>Modelling</vt:lpstr>
      <vt:lpstr>Metrics</vt:lpstr>
      <vt:lpstr>Model Evaluation - Top Predictors</vt:lpstr>
      <vt:lpstr>Conclusion </vt:lpstr>
      <vt:lpstr>Conclusion</vt:lpstr>
      <vt:lpstr>Limitations and Recommendations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NLP Reddit Project</dc:title>
  <cp:lastModifiedBy>Daniel George</cp:lastModifiedBy>
  <cp:revision>1</cp:revision>
  <dcterms:modified xsi:type="dcterms:W3CDTF">2021-06-25T15:25:16Z</dcterms:modified>
</cp:coreProperties>
</file>